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76" r:id="rId30"/>
    <p:sldId id="262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7" autoAdjust="0"/>
  </p:normalViewPr>
  <p:slideViewPr>
    <p:cSldViewPr>
      <p:cViewPr>
        <p:scale>
          <a:sx n="107" d="100"/>
          <a:sy n="107" d="100"/>
        </p:scale>
        <p:origin x="-100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17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27.03.2021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27.03.2021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27.03.2021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27.03.2021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27.03.2021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27.03.2021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27.03.2021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27.03.2021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27.03.2021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27.03.2021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27.03.2021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27.03.2021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259632" y="3429000"/>
            <a:ext cx="7358063" cy="2504890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решения изобретательских задач</a:t>
            </a:r>
            <a:endParaRPr lang="ru-RU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85728"/>
            <a:ext cx="7400925" cy="1785950"/>
          </a:xfrm>
        </p:spPr>
        <p:txBody>
          <a:bodyPr rtlCol="0">
            <a:normAutofit/>
          </a:bodyPr>
          <a:lstStyle/>
          <a:p>
            <a:pPr algn="r"/>
            <a:r>
              <a:rPr lang="ru-RU" altLang="ru-RU" sz="2000" b="1" dirty="0">
                <a:solidFill>
                  <a:schemeClr val="tx2"/>
                </a:solidFill>
              </a:rPr>
              <a:t>МАДОУ  «Детский сад  № 145»</a:t>
            </a:r>
          </a:p>
          <a:p>
            <a:pPr algn="r"/>
            <a:r>
              <a:rPr lang="ru-RU" altLang="ru-RU" sz="2000" b="1" dirty="0">
                <a:solidFill>
                  <a:schemeClr val="tx2"/>
                </a:solidFill>
              </a:rPr>
              <a:t>            г. Хабаровск</a:t>
            </a:r>
          </a:p>
          <a:p>
            <a:pPr algn="r">
              <a:spcBef>
                <a:spcPct val="0"/>
              </a:spcBef>
            </a:pPr>
            <a:r>
              <a:rPr lang="ru-RU" altLang="ru-RU" sz="2000" b="1" dirty="0" smtClean="0">
                <a:solidFill>
                  <a:schemeClr val="tx2"/>
                </a:solidFill>
              </a:rPr>
              <a:t>Воспитатель: </a:t>
            </a:r>
            <a:r>
              <a:rPr lang="en-US" altLang="ru-RU" sz="2000" b="1" dirty="0" smtClean="0">
                <a:solidFill>
                  <a:schemeClr val="tx2"/>
                </a:solidFill>
              </a:rPr>
              <a:t> </a:t>
            </a:r>
            <a:endParaRPr lang="ru-RU" altLang="ru-RU" sz="2000" b="1" dirty="0">
              <a:solidFill>
                <a:schemeClr val="tx2"/>
              </a:solidFill>
            </a:endParaRPr>
          </a:p>
          <a:p>
            <a:pPr algn="r">
              <a:spcBef>
                <a:spcPct val="0"/>
              </a:spcBef>
            </a:pPr>
            <a:r>
              <a:rPr lang="ru-RU" altLang="ru-RU" sz="2000" b="1" dirty="0">
                <a:solidFill>
                  <a:schemeClr val="tx2"/>
                </a:solidFill>
              </a:rPr>
              <a:t> Дмитриева </a:t>
            </a:r>
            <a:r>
              <a:rPr lang="ru-RU" altLang="ru-RU" sz="2000" b="1" dirty="0" smtClean="0">
                <a:solidFill>
                  <a:schemeClr val="tx2"/>
                </a:solidFill>
              </a:rPr>
              <a:t>И.В.</a:t>
            </a:r>
            <a:endParaRPr lang="ru-RU" altLang="ru-RU" sz="2000" b="1" dirty="0">
              <a:solidFill>
                <a:schemeClr val="tx2"/>
              </a:solidFill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6137">
        <p14:vortex dir="r"/>
      </p:transition>
    </mc:Choice>
    <mc:Fallback xmlns="">
      <p:transition spd="slow" advTm="613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1 этап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занятия даются не как форма, а как поиск истины и сути. Ребенка подводят к проблеме многофункционального использования объекта. </a:t>
            </a:r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Например</a:t>
            </a:r>
            <a:r>
              <a:rPr lang="ru-RU" b="1" dirty="0">
                <a:solidFill>
                  <a:srgbClr val="FF0000"/>
                </a:solidFill>
              </a:rPr>
              <a:t>: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мяч- как можно использовать предмет?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-171400"/>
            <a:ext cx="70567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525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Этапы обучения </a:t>
            </a:r>
            <a:endParaRPr lang="ru-RU" sz="5400" b="1" cap="none" spc="0" dirty="0">
              <a:ln w="9525">
                <a:solidFill>
                  <a:srgbClr val="FF3300"/>
                </a:solidFill>
                <a:prstDash val="solid"/>
              </a:ln>
              <a:solidFill>
                <a:srgbClr val="FF33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53698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7417">
        <p14:vortex dir="r"/>
      </p:transition>
    </mc:Choice>
    <mc:Fallback xmlns="">
      <p:transition spd="slow" advTm="1741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844824"/>
            <a:ext cx="871296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2 </a:t>
            </a:r>
            <a:r>
              <a:rPr lang="ru-RU" sz="2800" b="1" dirty="0">
                <a:solidFill>
                  <a:srgbClr val="FF0000"/>
                </a:solidFill>
              </a:rPr>
              <a:t>этап </a:t>
            </a:r>
            <a:r>
              <a:rPr lang="ru-RU" sz="2800" b="1" dirty="0">
                <a:solidFill>
                  <a:srgbClr val="002060"/>
                </a:solidFill>
              </a:rPr>
              <a:t>–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это «тайна двойного» или выявление противоречий в объекте, явлении, когда что-то в нем хорошо, а что-то плохо, что-то вредно, что-то мешает, а что-то нужно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r>
              <a:rPr lang="ru-RU" sz="2800" b="1" dirty="0" smtClean="0"/>
              <a:t> </a:t>
            </a:r>
            <a:r>
              <a:rPr lang="ru-RU" sz="2800" b="1" dirty="0">
                <a:solidFill>
                  <a:srgbClr val="FF0000"/>
                </a:solidFill>
              </a:rPr>
              <a:t>Например:</a:t>
            </a:r>
            <a:r>
              <a:rPr lang="ru-RU" sz="2800" b="1" dirty="0"/>
              <a:t>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«Хорошо-плохо».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4941168"/>
            <a:ext cx="82809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3300"/>
                </a:solidFill>
              </a:rPr>
              <a:t>3 этап </a:t>
            </a:r>
            <a:r>
              <a:rPr lang="ru-RU" sz="2800" b="1" dirty="0">
                <a:solidFill>
                  <a:srgbClr val="002060"/>
                </a:solidFill>
              </a:rPr>
              <a:t>–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разрешение противоречий. </a:t>
            </a:r>
            <a:r>
              <a:rPr lang="ru-RU" sz="2800" b="1" dirty="0" smtClean="0">
                <a:solidFill>
                  <a:srgbClr val="FF3300"/>
                </a:solidFill>
              </a:rPr>
              <a:t>Например</a:t>
            </a:r>
            <a:r>
              <a:rPr lang="ru-RU" sz="2800" b="1" dirty="0">
                <a:solidFill>
                  <a:srgbClr val="FF3300"/>
                </a:solidFill>
              </a:rPr>
              <a:t>, задача: </a:t>
            </a:r>
            <a:r>
              <a:rPr lang="ru-RU" sz="2800" b="1" dirty="0">
                <a:solidFill>
                  <a:srgbClr val="002060"/>
                </a:solidFill>
              </a:rPr>
              <a:t>«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Как можно перенести воду в решете?»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7703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22801">
        <p14:vortex dir="r"/>
      </p:transition>
    </mc:Choice>
    <mc:Fallback xmlns="">
      <p:transition spd="slow" advTm="2280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141168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rgbClr val="FF3300"/>
                </a:solidFill>
              </a:rPr>
              <a:t>4 этап </a:t>
            </a:r>
            <a:r>
              <a:rPr lang="ru-RU" b="1" dirty="0" smtClean="0">
                <a:solidFill>
                  <a:srgbClr val="002060"/>
                </a:solidFill>
              </a:rPr>
              <a:t>–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изобретательство.                                  Основная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задача: научить детей искать и находить свое решение. Изобретательство детей выражается в творческой фантазии, в соображении, в придумывании чего-то нового. </a:t>
            </a:r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3300"/>
                </a:solidFill>
              </a:rPr>
              <a:t>Например :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придумайте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новый учебный стул, на котором вам хотелось бы сидеть. Придумайте новую игрушку и др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10059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24833">
        <p14:vortex dir="r"/>
      </p:transition>
    </mc:Choice>
    <mc:Fallback xmlns="">
      <p:transition spd="slow" advTm="2483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rgbClr val="FF3300"/>
                </a:solidFill>
              </a:rPr>
              <a:t>5</a:t>
            </a:r>
            <a:r>
              <a:rPr lang="ru-RU" b="1" dirty="0" smtClean="0">
                <a:solidFill>
                  <a:srgbClr val="FF3300"/>
                </a:solidFill>
              </a:rPr>
              <a:t> этап </a:t>
            </a:r>
            <a:r>
              <a:rPr lang="ru-RU" b="1" dirty="0" smtClean="0">
                <a:solidFill>
                  <a:srgbClr val="002060"/>
                </a:solidFill>
              </a:rPr>
              <a:t>-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это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решение сказочных задач и придумывание новых сказок с помощью специальных методов. Вся эта работа включает в себя разные виды детской деятельности – игровую деятельность, речевую, рисование, лепку, аппликацию, конструирование и т.д.</a:t>
            </a:r>
          </a:p>
          <a:p>
            <a:endParaRPr lang="ru-RU" dirty="0"/>
          </a:p>
          <a:p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71640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648">
        <p14:vortex dir="r"/>
      </p:transition>
    </mc:Choice>
    <mc:Fallback xmlns="">
      <p:transition spd="slow" advTm="1664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82934"/>
            <a:ext cx="8515914" cy="5047594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FF3300"/>
                </a:solidFill>
              </a:rPr>
              <a:t>6 этап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- опираясь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на полученные знания, интуицию, используя оригинальные решения проблем, малыш учится находить выход из любой сложной ситуации. Здесь воспитатель только наблюдает, ребенок рассчитывает на собственные силы, свой умственный и творческий потенциалы.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3986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20201">
        <p14:vortex dir="r"/>
      </p:transition>
    </mc:Choice>
    <mc:Fallback xmlns="">
      <p:transition spd="slow" advTm="2020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686800" cy="5357192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rgbClr val="FF3300"/>
                </a:solidFill>
              </a:rPr>
              <a:t>1</a:t>
            </a:r>
            <a:r>
              <a:rPr lang="ru-RU" b="1" dirty="0" smtClean="0">
                <a:solidFill>
                  <a:srgbClr val="FF3300"/>
                </a:solidFill>
              </a:rPr>
              <a:t>.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Решение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творческих и изобретательских задач любой сложности и направленности без перебора вариантов.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F3300"/>
                </a:solidFill>
              </a:rPr>
              <a:t>2.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Прогнозирование развития технических систем (ТС) и получение перспективных решений (в том числе и принципиально новых).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F3300"/>
                </a:solidFill>
              </a:rPr>
              <a:t>3.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Развитие качеств творческой личности.	</a:t>
            </a:r>
          </a:p>
          <a:p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3586"/>
            <a:ext cx="867564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>
                <a:ln w="9525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Основные функции ТРИЗ</a:t>
            </a:r>
            <a:endParaRPr lang="ru-RU" sz="4800" b="1" cap="none" spc="0" dirty="0">
              <a:ln w="9525">
                <a:solidFill>
                  <a:srgbClr val="FF3300"/>
                </a:solidFill>
                <a:prstDash val="solid"/>
              </a:ln>
              <a:solidFill>
                <a:srgbClr val="FF33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7825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26049">
        <p14:vortex dir="r"/>
      </p:transition>
    </mc:Choice>
    <mc:Fallback xmlns="">
      <p:transition spd="slow" advTm="2604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4016" y="1700808"/>
            <a:ext cx="9144000" cy="5357192"/>
          </a:xfrm>
        </p:spPr>
        <p:txBody>
          <a:bodyPr/>
          <a:lstStyle/>
          <a:p>
            <a:r>
              <a:rPr lang="ru-RU" sz="2600" b="1" dirty="0" smtClean="0">
                <a:solidFill>
                  <a:srgbClr val="002060"/>
                </a:solidFill>
              </a:rPr>
              <a:t> </a:t>
            </a:r>
            <a:r>
              <a:rPr lang="ru-RU" sz="2600" b="1" dirty="0">
                <a:solidFill>
                  <a:schemeClr val="tx2">
                    <a:lumMod val="50000"/>
                  </a:schemeClr>
                </a:solidFill>
              </a:rPr>
              <a:t>Минимум сообщения информации, максимум рассуждений.</a:t>
            </a:r>
          </a:p>
          <a:p>
            <a:r>
              <a:rPr lang="ru-RU" sz="26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600" b="1" dirty="0">
                <a:solidFill>
                  <a:schemeClr val="tx2">
                    <a:lumMod val="50000"/>
                  </a:schemeClr>
                </a:solidFill>
              </a:rPr>
              <a:t>Оптимальная форма организации обсуждения проблемных ситуаций — мозговой штурм.</a:t>
            </a:r>
          </a:p>
          <a:p>
            <a:r>
              <a:rPr lang="ru-RU" sz="2600" b="1" dirty="0" smtClean="0">
                <a:solidFill>
                  <a:schemeClr val="tx2">
                    <a:lumMod val="50000"/>
                  </a:schemeClr>
                </a:solidFill>
              </a:rPr>
              <a:t>Системный </a:t>
            </a:r>
            <a:r>
              <a:rPr lang="ru-RU" sz="2600" b="1" dirty="0">
                <a:solidFill>
                  <a:schemeClr val="tx2">
                    <a:lumMod val="50000"/>
                  </a:schemeClr>
                </a:solidFill>
              </a:rPr>
              <a:t>подход (все в мире взаимосвязано, и любое явление должно рассматриваться в развитии).</a:t>
            </a:r>
          </a:p>
          <a:p>
            <a:r>
              <a:rPr lang="ru-RU" sz="26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600" b="1" dirty="0">
                <a:solidFill>
                  <a:schemeClr val="tx2">
                    <a:lumMod val="50000"/>
                  </a:schemeClr>
                </a:solidFill>
              </a:rPr>
              <a:t>Включение в процессе познания всех доступных для ребенка мыслительных операций и средств восприятия(анализаторов, причинно-следственных выводов и заключений, сделанных самостоятельно; предметно-схематичной наглядности).</a:t>
            </a:r>
          </a:p>
          <a:p>
            <a:r>
              <a:rPr lang="ru-RU" sz="26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600" b="1" dirty="0">
                <a:solidFill>
                  <a:schemeClr val="tx2">
                    <a:lumMod val="50000"/>
                  </a:schemeClr>
                </a:solidFill>
              </a:rPr>
              <a:t>Обязательная активизация творческого воображения.</a:t>
            </a:r>
          </a:p>
          <a:p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180528" y="-3652"/>
            <a:ext cx="946854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>
                <a:ln w="9525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Принципы построения </a:t>
            </a:r>
            <a:r>
              <a:rPr lang="ru-RU" sz="4400" b="1" dirty="0" smtClean="0">
                <a:ln w="9525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занятий по ТРИЗ</a:t>
            </a:r>
            <a:r>
              <a:rPr lang="ru-RU" sz="4400" b="1" dirty="0">
                <a:ln w="9525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.</a:t>
            </a:r>
            <a:endParaRPr lang="ru-RU" sz="4400" b="1" cap="none" spc="0" dirty="0">
              <a:ln w="9525">
                <a:solidFill>
                  <a:srgbClr val="FF3300"/>
                </a:solidFill>
                <a:prstDash val="solid"/>
              </a:ln>
              <a:solidFill>
                <a:srgbClr val="FF33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04663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40382">
        <p14:vortex dir="r"/>
      </p:transition>
    </mc:Choice>
    <mc:Fallback xmlns="">
      <p:transition spd="slow" advTm="4038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33376"/>
            <a:ext cx="8229600" cy="4997152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Возможность проявить себя.</a:t>
            </a:r>
          </a:p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Стремление получать новую информацию об окружающем.</a:t>
            </a:r>
          </a:p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Развивает потребность в познавательной деятельности.</a:t>
            </a:r>
          </a:p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Дает возможность созидать, творить.</a:t>
            </a:r>
          </a:p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Способствует развитию аналитических способностей.</a:t>
            </a:r>
          </a:p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Формировать умение развивать и доказывать свою точку зрения. </a:t>
            </a:r>
          </a:p>
          <a:p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0"/>
            <a:ext cx="864096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>
                <a:ln w="9525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Что дает творчество ребенку?</a:t>
            </a:r>
            <a:endParaRPr lang="ru-RU" sz="4400" b="1" cap="none" spc="0" dirty="0">
              <a:ln w="9525">
                <a:solidFill>
                  <a:srgbClr val="FF3300"/>
                </a:solidFill>
                <a:prstDash val="solid"/>
              </a:ln>
              <a:solidFill>
                <a:srgbClr val="FF33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0483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24150">
        <p14:vortex dir="r"/>
      </p:transition>
    </mc:Choice>
    <mc:Fallback xmlns="">
      <p:transition spd="slow" advTm="2415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5013176"/>
          </a:xfrm>
        </p:spPr>
        <p:txBody>
          <a:bodyPr/>
          <a:lstStyle/>
          <a:p>
            <a:pPr marL="0" indent="0">
              <a:buNone/>
            </a:pPr>
            <a:r>
              <a:rPr lang="ru-RU" sz="2800" b="1" u="sng" dirty="0" smtClean="0">
                <a:solidFill>
                  <a:srgbClr val="FF3300"/>
                </a:solidFill>
              </a:rPr>
              <a:t>1. Поиск сути. </a:t>
            </a:r>
            <a:r>
              <a:rPr lang="ru-RU" sz="2800" b="1" dirty="0" smtClean="0">
                <a:solidFill>
                  <a:srgbClr val="002060"/>
                </a:solidFill>
              </a:rPr>
              <a:t>Перед </a:t>
            </a:r>
            <a:r>
              <a:rPr lang="ru-RU" sz="2800" b="1" dirty="0">
                <a:solidFill>
                  <a:srgbClr val="002060"/>
                </a:solidFill>
              </a:rPr>
              <a:t>детьми ставится проблема (вопрос), которую надо решить. И все ищут разные варианты решения, то, что является истиной.</a:t>
            </a:r>
          </a:p>
          <a:p>
            <a:pPr marL="0" indent="0">
              <a:buNone/>
            </a:pPr>
            <a:r>
              <a:rPr lang="ru-RU" sz="2800" b="1" u="sng" dirty="0">
                <a:solidFill>
                  <a:srgbClr val="FF3300"/>
                </a:solidFill>
              </a:rPr>
              <a:t>2</a:t>
            </a:r>
            <a:r>
              <a:rPr lang="ru-RU" sz="2800" b="1" u="sng" dirty="0" smtClean="0">
                <a:solidFill>
                  <a:srgbClr val="FF3300"/>
                </a:solidFill>
              </a:rPr>
              <a:t>. «</a:t>
            </a:r>
            <a:r>
              <a:rPr lang="ru-RU" sz="2800" b="1" u="sng" dirty="0">
                <a:solidFill>
                  <a:srgbClr val="FF3300"/>
                </a:solidFill>
              </a:rPr>
              <a:t>Тайна двойного» </a:t>
            </a:r>
            <a:r>
              <a:rPr lang="ru-RU" sz="2800" b="1" dirty="0">
                <a:solidFill>
                  <a:srgbClr val="002060"/>
                </a:solidFill>
              </a:rPr>
              <a:t>- выявление противоречий: </a:t>
            </a:r>
            <a:r>
              <a:rPr lang="ru-RU" sz="2800" b="1" dirty="0" smtClean="0">
                <a:solidFill>
                  <a:srgbClr val="002060"/>
                </a:solidFill>
              </a:rPr>
              <a:t>хорошо-плохо. Например</a:t>
            </a:r>
            <a:r>
              <a:rPr lang="ru-RU" sz="2800" b="1" dirty="0">
                <a:solidFill>
                  <a:srgbClr val="002060"/>
                </a:solidFill>
              </a:rPr>
              <a:t>: солнце – это хорошо и плохо. Хорошо- греет, плохо- может сжечь</a:t>
            </a:r>
          </a:p>
          <a:p>
            <a:pPr marL="0" indent="0">
              <a:buNone/>
            </a:pPr>
            <a:r>
              <a:rPr lang="ru-RU" sz="2800" b="1" u="sng" dirty="0" smtClean="0">
                <a:solidFill>
                  <a:srgbClr val="FF3300"/>
                </a:solidFill>
              </a:rPr>
              <a:t>3. Разрешение </a:t>
            </a:r>
            <a:r>
              <a:rPr lang="ru-RU" sz="2800" b="1" u="sng" dirty="0">
                <a:solidFill>
                  <a:srgbClr val="FF3300"/>
                </a:solidFill>
              </a:rPr>
              <a:t>противоречий </a:t>
            </a:r>
            <a:r>
              <a:rPr lang="ru-RU" sz="2800" b="1" dirty="0">
                <a:solidFill>
                  <a:srgbClr val="002060"/>
                </a:solidFill>
              </a:rPr>
              <a:t>(при помощи игр и сказок</a:t>
            </a:r>
            <a:r>
              <a:rPr lang="ru-RU" sz="2800" b="1" dirty="0" smtClean="0">
                <a:solidFill>
                  <a:srgbClr val="002060"/>
                </a:solidFill>
              </a:rPr>
              <a:t>). Например</a:t>
            </a:r>
            <a:r>
              <a:rPr lang="ru-RU" sz="2800" b="1" dirty="0">
                <a:solidFill>
                  <a:srgbClr val="002060"/>
                </a:solidFill>
              </a:rPr>
              <a:t>: зонт нужен большой, чтобы скрыться под ним от дождя, но он нужен и маленький, чтобы носить его в сумке. Решение этого противоречия – складной зонтик.</a:t>
            </a:r>
          </a:p>
          <a:p>
            <a:pPr marL="0" indent="0">
              <a:buNone/>
            </a:pPr>
            <a:endParaRPr lang="ru-RU" sz="24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22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-29653"/>
            <a:ext cx="920624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>
                <a:ln w="9525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Основные этапы методики ТРИЗ</a:t>
            </a:r>
            <a:endParaRPr lang="ru-RU" sz="4400" b="1" cap="none" spc="0" dirty="0">
              <a:ln w="9525">
                <a:solidFill>
                  <a:srgbClr val="FF3300"/>
                </a:solidFill>
                <a:prstDash val="solid"/>
              </a:ln>
              <a:solidFill>
                <a:srgbClr val="FF33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43071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41281">
        <p14:vortex dir="r"/>
      </p:transition>
    </mc:Choice>
    <mc:Fallback xmlns="">
      <p:transition spd="slow" advTm="4128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252536" y="48569"/>
            <a:ext cx="950505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9525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ТРИЗ в развитии речи  детей</a:t>
            </a:r>
            <a:endParaRPr lang="ru-RU" sz="4800" b="1" cap="none" spc="0" dirty="0">
              <a:ln w="9525">
                <a:solidFill>
                  <a:srgbClr val="FF3300"/>
                </a:solidFill>
                <a:prstDash val="solid"/>
              </a:ln>
              <a:solidFill>
                <a:srgbClr val="FF33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879566"/>
            <a:ext cx="777686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u="sng" cap="none" spc="0" dirty="0" smtClean="0">
                <a:ln w="9525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Дидактические</a:t>
            </a:r>
          </a:p>
          <a:p>
            <a:pPr algn="ctr"/>
            <a:r>
              <a:rPr lang="ru-RU" sz="4800" b="1" u="sng" cap="none" spc="0" dirty="0" smtClean="0">
                <a:ln w="9525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принципы:</a:t>
            </a:r>
            <a:endParaRPr lang="ru-RU" sz="4800" b="1" u="sng" cap="none" spc="0" dirty="0">
              <a:ln w="9525">
                <a:solidFill>
                  <a:srgbClr val="FF3300"/>
                </a:solidFill>
                <a:prstDash val="solid"/>
              </a:ln>
              <a:solidFill>
                <a:srgbClr val="FF33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2449226"/>
            <a:ext cx="89644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3300"/>
                </a:solidFill>
              </a:rPr>
              <a:t>1.</a:t>
            </a:r>
            <a:r>
              <a:rPr lang="ru-RU" sz="2800" b="1" dirty="0" smtClean="0">
                <a:solidFill>
                  <a:srgbClr val="002060"/>
                </a:solidFill>
              </a:rPr>
              <a:t> Принцип </a:t>
            </a:r>
            <a:r>
              <a:rPr lang="ru-RU" sz="2800" b="1" dirty="0">
                <a:solidFill>
                  <a:srgbClr val="002060"/>
                </a:solidFill>
              </a:rPr>
              <a:t>свободы выбора — в любом обучающем или управляющем действии предоставить ребенку право выбора</a:t>
            </a:r>
            <a:r>
              <a:rPr lang="ru-RU" sz="2800" b="1" dirty="0" smtClean="0">
                <a:solidFill>
                  <a:srgbClr val="002060"/>
                </a:solidFill>
              </a:rPr>
              <a:t>.</a:t>
            </a:r>
          </a:p>
          <a:p>
            <a:endParaRPr lang="ru-RU" sz="2800" b="1" dirty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FF3300"/>
                </a:solidFill>
              </a:rPr>
              <a:t>2.</a:t>
            </a:r>
            <a:r>
              <a:rPr lang="ru-RU" sz="2800" b="1" dirty="0" smtClean="0">
                <a:solidFill>
                  <a:srgbClr val="002060"/>
                </a:solidFill>
              </a:rPr>
              <a:t> Принцип </a:t>
            </a:r>
            <a:r>
              <a:rPr lang="ru-RU" sz="2800" b="1" dirty="0">
                <a:solidFill>
                  <a:srgbClr val="002060"/>
                </a:solidFill>
              </a:rPr>
              <a:t>открытости — нужно предоставлять ребенку возможность работать с открытыми задачами (не имеющими единственно правильного решения). В условие творческого задания необходимо закладывать разные варианты решения.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3615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34247">
        <p14:vortex dir="r"/>
      </p:transition>
    </mc:Choice>
    <mc:Fallback xmlns="">
      <p:transition spd="slow" advTm="3424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39552" y="2132856"/>
            <a:ext cx="8158163" cy="3669555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Как нам всем известно - одним из основных целевых ориентиров Федерального государственного образовательного стандарта дошкольного образования является – 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развитие творческих способностей ребенка, </a:t>
            </a:r>
          </a:p>
          <a:p>
            <a:pPr marL="0" indent="0">
              <a:buNone/>
            </a:pPr>
            <a:r>
              <a:rPr lang="ru-RU" sz="2800" dirty="0" smtClean="0"/>
              <a:t>а использование технологии ТРИЗ – это один из лучших способов развить творческую личность!</a:t>
            </a:r>
            <a:endParaRPr lang="ru-RU" dirty="0" smtClean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21403">
        <p14:vortex dir="r"/>
      </p:transition>
    </mc:Choice>
    <mc:Fallback xmlns="">
      <p:transition spd="slow" advTm="2140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628800"/>
            <a:ext cx="8784976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>
              <a:solidFill>
                <a:srgbClr val="002060"/>
              </a:solidFill>
            </a:endParaRPr>
          </a:p>
          <a:p>
            <a:r>
              <a:rPr lang="ru-RU" sz="2800" b="1" dirty="0">
                <a:solidFill>
                  <a:srgbClr val="FF3300"/>
                </a:solidFill>
              </a:rPr>
              <a:t>3</a:t>
            </a:r>
            <a:r>
              <a:rPr lang="ru-RU" sz="2800" b="1" dirty="0" smtClean="0">
                <a:solidFill>
                  <a:srgbClr val="FF3300"/>
                </a:solidFill>
              </a:rPr>
              <a:t>. </a:t>
            </a:r>
            <a:r>
              <a:rPr lang="ru-RU" sz="2800" b="1" dirty="0" smtClean="0">
                <a:solidFill>
                  <a:srgbClr val="002060"/>
                </a:solidFill>
              </a:rPr>
              <a:t>Принцип </a:t>
            </a:r>
            <a:r>
              <a:rPr lang="ru-RU" sz="2800" b="1" dirty="0">
                <a:solidFill>
                  <a:srgbClr val="002060"/>
                </a:solidFill>
              </a:rPr>
              <a:t>обратной связи — воспитатель может регулярно контролировать процесс освоения детьми мыслительных операций, так как в новых творческих заданиях есть элементы предыдущих.</a:t>
            </a:r>
          </a:p>
          <a:p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4437112"/>
            <a:ext cx="871296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3300"/>
                </a:solidFill>
              </a:rPr>
              <a:t>4</a:t>
            </a:r>
            <a:r>
              <a:rPr lang="ru-RU" sz="2800" b="1" dirty="0" smtClean="0">
                <a:solidFill>
                  <a:srgbClr val="FF3300"/>
                </a:solidFill>
              </a:rPr>
              <a:t>. </a:t>
            </a:r>
            <a:r>
              <a:rPr lang="ru-RU" sz="2800" b="1" dirty="0" smtClean="0">
                <a:solidFill>
                  <a:srgbClr val="002060"/>
                </a:solidFill>
              </a:rPr>
              <a:t>Принцип </a:t>
            </a:r>
            <a:r>
              <a:rPr lang="ru-RU" sz="2800" b="1" dirty="0">
                <a:solidFill>
                  <a:srgbClr val="002060"/>
                </a:solidFill>
              </a:rPr>
              <a:t>идеальности — творческие задания не требуют специального оборудования и могут быть частью любого занятия, что позволяет максимально использовать возможности, знания и интересы детей.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056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28064">
        <p14:vortex dir="r"/>
      </p:transition>
    </mc:Choice>
    <mc:Fallback xmlns="">
      <p:transition spd="slow" advTm="2806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3356992"/>
            <a:ext cx="9036496" cy="3384376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FF3300"/>
                </a:solidFill>
              </a:rPr>
              <a:t>6. </a:t>
            </a:r>
            <a:r>
              <a:rPr lang="ru-RU" sz="2800" b="1" dirty="0">
                <a:solidFill>
                  <a:srgbClr val="002060"/>
                </a:solidFill>
              </a:rPr>
              <a:t>П</a:t>
            </a:r>
            <a:r>
              <a:rPr lang="ru-RU" sz="2800" b="1" dirty="0" smtClean="0">
                <a:solidFill>
                  <a:srgbClr val="002060"/>
                </a:solidFill>
              </a:rPr>
              <a:t>ринцип </a:t>
            </a:r>
            <a:r>
              <a:rPr lang="ru-RU" sz="2800" b="1" dirty="0">
                <a:solidFill>
                  <a:srgbClr val="002060"/>
                </a:solidFill>
              </a:rPr>
              <a:t>природосообразности обучения. Обучая ребенка, педагог должен идти от его природы. Данный принцип предполагает необходимость  воспитания ребёнка в соответствии с объективными закономерностями развития человека в окружающем мире, т.е. учёт возрастного и индивидуального подходов.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916832"/>
            <a:ext cx="884671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3300"/>
                </a:solidFill>
              </a:rPr>
              <a:t> </a:t>
            </a:r>
            <a:r>
              <a:rPr lang="ru-RU" sz="2600" b="1" dirty="0" smtClean="0">
                <a:solidFill>
                  <a:srgbClr val="FF3300"/>
                </a:solidFill>
              </a:rPr>
              <a:t>5. </a:t>
            </a:r>
            <a:r>
              <a:rPr lang="ru-RU" sz="2600" b="1" dirty="0">
                <a:solidFill>
                  <a:srgbClr val="002060"/>
                </a:solidFill>
              </a:rPr>
              <a:t>Принцип деятельности — в любое творческое </a:t>
            </a:r>
            <a:r>
              <a:rPr lang="ru-RU" sz="2600" b="1" dirty="0" smtClean="0">
                <a:solidFill>
                  <a:srgbClr val="002060"/>
                </a:solidFill>
              </a:rPr>
              <a:t>   задание </a:t>
            </a:r>
            <a:r>
              <a:rPr lang="ru-RU" sz="2600" b="1" dirty="0">
                <a:solidFill>
                  <a:srgbClr val="002060"/>
                </a:solidFill>
              </a:rPr>
              <a:t>нужно включать практическую деятельность.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3621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32598">
        <p14:vortex dir="r"/>
      </p:transition>
    </mc:Choice>
    <mc:Fallback xmlns="">
      <p:transition spd="slow" advTm="3259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44824"/>
            <a:ext cx="8208912" cy="2232248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FF3300"/>
                </a:solidFill>
              </a:rPr>
              <a:t>«Поиск аналогов» </a:t>
            </a:r>
            <a:r>
              <a:rPr lang="ru-RU" sz="2800" b="1" dirty="0">
                <a:solidFill>
                  <a:srgbClr val="002060"/>
                </a:solidFill>
              </a:rPr>
              <a:t>— необходимо назвать объект и как можно больше его аналогов, сходных с ним по различным существенным признакам. Например: мяч — яблоко (форма), заяц (скачет), шина (из резины</a:t>
            </a:r>
            <a:r>
              <a:rPr lang="ru-RU" sz="2800" b="1" dirty="0" smtClean="0">
                <a:solidFill>
                  <a:srgbClr val="002060"/>
                </a:solidFill>
              </a:rPr>
              <a:t>).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FF3300"/>
                </a:solidFill>
              </a:rPr>
              <a:t>«Поиск </a:t>
            </a:r>
            <a:r>
              <a:rPr lang="ru-RU" sz="2800" b="1" dirty="0">
                <a:solidFill>
                  <a:srgbClr val="FF3300"/>
                </a:solidFill>
              </a:rPr>
              <a:t>противоположного </a:t>
            </a:r>
            <a:r>
              <a:rPr lang="ru-RU" sz="2800" b="1" dirty="0" smtClean="0">
                <a:solidFill>
                  <a:srgbClr val="FF3300"/>
                </a:solidFill>
              </a:rPr>
              <a:t>объекта» </a:t>
            </a:r>
            <a:r>
              <a:rPr lang="ru-RU" sz="2800" b="1" dirty="0" smtClean="0">
                <a:solidFill>
                  <a:srgbClr val="002060"/>
                </a:solidFill>
              </a:rPr>
              <a:t>— </a:t>
            </a:r>
            <a:r>
              <a:rPr lang="ru-RU" sz="2800" b="1" dirty="0">
                <a:solidFill>
                  <a:srgbClr val="002060"/>
                </a:solidFill>
              </a:rPr>
              <a:t>необходимо назвать объект и как можно больше других объектов, ему противоположных. Например: снег — шерсть (холодный — теплая), уголь (белый — черный), металл (легкий — тяжелый), камень (мягкий — твердый</a:t>
            </a:r>
            <a:r>
              <a:rPr lang="ru-RU" sz="2800" b="1" dirty="0" smtClean="0">
                <a:solidFill>
                  <a:srgbClr val="002060"/>
                </a:solidFill>
              </a:rPr>
              <a:t>).</a:t>
            </a:r>
            <a:endParaRPr lang="ru-RU" sz="2800" b="1" dirty="0">
              <a:solidFill>
                <a:srgbClr val="002060"/>
              </a:solidFill>
            </a:endParaRPr>
          </a:p>
          <a:p>
            <a:endParaRPr lang="ru-RU" b="1" dirty="0">
              <a:solidFill>
                <a:srgbClr val="002060"/>
              </a:solidFill>
            </a:endParaRPr>
          </a:p>
          <a:p>
            <a:endParaRPr lang="ru-RU" b="1" dirty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-99392"/>
            <a:ext cx="736390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Игры и упражнения</a:t>
            </a:r>
            <a:endParaRPr lang="ru-RU" sz="5400" b="1" cap="none" spc="0" dirty="0">
              <a:ln w="9525">
                <a:solidFill>
                  <a:srgbClr val="FF3300"/>
                </a:solidFill>
                <a:prstDash val="solid"/>
              </a:ln>
              <a:solidFill>
                <a:srgbClr val="FF33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7882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47844">
        <p14:vortex dir="r"/>
      </p:transition>
    </mc:Choice>
    <mc:Fallback xmlns="">
      <p:transition spd="slow" advTm="4784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1125" y="1916832"/>
            <a:ext cx="8229600" cy="2664296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FF3300"/>
                </a:solidFill>
              </a:rPr>
              <a:t>«Хорошо–плохо» </a:t>
            </a:r>
            <a:r>
              <a:rPr lang="ru-RU" b="1" dirty="0">
                <a:solidFill>
                  <a:srgbClr val="002060"/>
                </a:solidFill>
              </a:rPr>
              <a:t>— берется объект, не вызывающий у игроков стойких положительных или отрицательных </a:t>
            </a:r>
            <a:r>
              <a:rPr lang="ru-RU" b="1" dirty="0" smtClean="0">
                <a:solidFill>
                  <a:srgbClr val="002060"/>
                </a:solidFill>
              </a:rPr>
              <a:t>ассоциаций и </a:t>
            </a:r>
            <a:r>
              <a:rPr lang="ru-RU" b="1" dirty="0">
                <a:solidFill>
                  <a:srgbClr val="002060"/>
                </a:solidFill>
              </a:rPr>
              <a:t>называется как можно больше положительных и отрицательных его сторон.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1125" y="4725144"/>
            <a:ext cx="86409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3300"/>
                </a:solidFill>
              </a:rPr>
              <a:t>«Выбери троих» </a:t>
            </a:r>
            <a:r>
              <a:rPr lang="ru-RU" sz="2800" b="1" dirty="0">
                <a:solidFill>
                  <a:srgbClr val="002060"/>
                </a:solidFill>
              </a:rPr>
              <a:t>— из пяти случайных слов нужно выбрать три и рассказать, для чего они нужны и как могут взаимодействовать. </a:t>
            </a:r>
            <a:endParaRPr lang="ru-RU" sz="28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7620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25428">
        <p14:vortex dir="r"/>
      </p:transition>
    </mc:Choice>
    <mc:Fallback xmlns="">
      <p:transition spd="slow" advTm="2542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5"/>
            <a:ext cx="8229600" cy="1872208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FF3300"/>
                </a:solidFill>
              </a:rPr>
              <a:t>«Поиск </a:t>
            </a:r>
            <a:r>
              <a:rPr lang="ru-RU" sz="2800" b="1" dirty="0">
                <a:solidFill>
                  <a:srgbClr val="FF3300"/>
                </a:solidFill>
              </a:rPr>
              <a:t>общих </a:t>
            </a:r>
            <a:r>
              <a:rPr lang="ru-RU" sz="2800" b="1" dirty="0" smtClean="0">
                <a:solidFill>
                  <a:srgbClr val="FF3300"/>
                </a:solidFill>
              </a:rPr>
              <a:t>признаков» </a:t>
            </a:r>
            <a:r>
              <a:rPr lang="ru-RU" sz="2800" b="1" dirty="0">
                <a:solidFill>
                  <a:srgbClr val="002060"/>
                </a:solidFill>
              </a:rPr>
              <a:t>— берутся два объекта, </a:t>
            </a:r>
            <a:r>
              <a:rPr lang="ru-RU" sz="2800" b="1">
                <a:solidFill>
                  <a:srgbClr val="002060"/>
                </a:solidFill>
              </a:rPr>
              <a:t>далеко </a:t>
            </a:r>
            <a:r>
              <a:rPr lang="ru-RU" sz="2800" b="1" smtClean="0">
                <a:solidFill>
                  <a:srgbClr val="002060"/>
                </a:solidFill>
              </a:rPr>
              <a:t>стоящие </a:t>
            </a:r>
            <a:r>
              <a:rPr lang="ru-RU" sz="2800" b="1" dirty="0">
                <a:solidFill>
                  <a:srgbClr val="002060"/>
                </a:solidFill>
              </a:rPr>
              <a:t>друг от друга на смысловой оси, необходимо найти для них как можно больше общих </a:t>
            </a:r>
            <a:r>
              <a:rPr lang="ru-RU" sz="2800" b="1" dirty="0" smtClean="0">
                <a:solidFill>
                  <a:srgbClr val="002060"/>
                </a:solidFill>
              </a:rPr>
              <a:t>признаков.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3806" y="3501008"/>
            <a:ext cx="82991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3300"/>
                </a:solidFill>
              </a:rPr>
              <a:t>«Да–Нет» </a:t>
            </a:r>
            <a:r>
              <a:rPr lang="ru-RU" sz="2400" b="1" dirty="0" smtClean="0">
                <a:solidFill>
                  <a:srgbClr val="002060"/>
                </a:solidFill>
              </a:rPr>
              <a:t>— </a:t>
            </a:r>
            <a:r>
              <a:rPr lang="ru-RU" sz="2400" b="1" dirty="0">
                <a:solidFill>
                  <a:srgbClr val="002060"/>
                </a:solidFill>
              </a:rPr>
              <a:t>игроки разгадывают “тайну”, заданную ведущим. Для этого игроки задают ведущему вопросы в такой форме, чтобы он мог ответить “Да” или “Нет”.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9644" y="5070668"/>
            <a:ext cx="87943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3300"/>
                </a:solidFill>
              </a:rPr>
              <a:t>«Что умеет делать?" </a:t>
            </a:r>
            <a:r>
              <a:rPr lang="ru-RU" sz="2400" b="1" dirty="0" smtClean="0">
                <a:solidFill>
                  <a:srgbClr val="002060"/>
                </a:solidFill>
              </a:rPr>
              <a:t>Ведущий </a:t>
            </a:r>
            <a:r>
              <a:rPr lang="ru-RU" sz="2400" b="1" dirty="0">
                <a:solidFill>
                  <a:srgbClr val="002060"/>
                </a:solidFill>
              </a:rPr>
              <a:t>называет объект. </a:t>
            </a:r>
            <a:r>
              <a:rPr lang="ru-RU" sz="2400" b="1" dirty="0" smtClean="0">
                <a:solidFill>
                  <a:srgbClr val="002060"/>
                </a:solidFill>
              </a:rPr>
              <a:t>Дети </a:t>
            </a:r>
            <a:r>
              <a:rPr lang="ru-RU" sz="2400" b="1" dirty="0">
                <a:solidFill>
                  <a:srgbClr val="002060"/>
                </a:solidFill>
              </a:rPr>
              <a:t>должны определить, что умеет делать объект или что делается с его помощью.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6403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40997">
        <p14:vortex dir="r"/>
      </p:transition>
    </mc:Choice>
    <mc:Fallback xmlns="">
      <p:transition spd="slow" advTm="4099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824536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/>
              <a:t> </a:t>
            </a:r>
            <a:r>
              <a:rPr lang="ru-RU" sz="2800" b="1" dirty="0" smtClean="0">
                <a:solidFill>
                  <a:srgbClr val="FF3300"/>
                </a:solidFill>
              </a:rPr>
              <a:t>«</a:t>
            </a:r>
            <a:r>
              <a:rPr lang="ru-RU" sz="2800" b="1" dirty="0" err="1" smtClean="0">
                <a:solidFill>
                  <a:srgbClr val="FF3300"/>
                </a:solidFill>
              </a:rPr>
              <a:t>Складушки</a:t>
            </a:r>
            <a:r>
              <a:rPr lang="ru-RU" sz="2800" b="1" dirty="0" smtClean="0">
                <a:solidFill>
                  <a:srgbClr val="FF3300"/>
                </a:solidFill>
              </a:rPr>
              <a:t> – </a:t>
            </a:r>
            <a:r>
              <a:rPr lang="ru-RU" sz="2800" b="1" dirty="0" err="1" smtClean="0">
                <a:solidFill>
                  <a:srgbClr val="FF3300"/>
                </a:solidFill>
              </a:rPr>
              <a:t>вычиталки</a:t>
            </a:r>
            <a:r>
              <a:rPr lang="ru-RU" sz="2800" b="1" dirty="0" smtClean="0">
                <a:solidFill>
                  <a:srgbClr val="FF3300"/>
                </a:solidFill>
              </a:rPr>
              <a:t> ». </a:t>
            </a:r>
            <a:endParaRPr lang="ru-RU" sz="2400" b="1" dirty="0">
              <a:solidFill>
                <a:srgbClr val="FF3300"/>
              </a:solidFill>
            </a:endParaRPr>
          </a:p>
          <a:p>
            <a:pPr marL="0" indent="0">
              <a:buNone/>
            </a:pPr>
            <a:r>
              <a:rPr lang="ru-RU" sz="2800" b="1" dirty="0">
                <a:solidFill>
                  <a:srgbClr val="002060"/>
                </a:solidFill>
              </a:rPr>
              <a:t>Белка + осень = запасы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Дерево </a:t>
            </a:r>
            <a:r>
              <a:rPr lang="ru-RU" sz="2800" b="1" dirty="0">
                <a:solidFill>
                  <a:srgbClr val="002060"/>
                </a:solidFill>
              </a:rPr>
              <a:t>- лист = осеннее дерево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Небо </a:t>
            </a:r>
            <a:r>
              <a:rPr lang="ru-RU" sz="2800" b="1" dirty="0">
                <a:solidFill>
                  <a:srgbClr val="002060"/>
                </a:solidFill>
              </a:rPr>
              <a:t>+ вода = осенний </a:t>
            </a:r>
            <a:r>
              <a:rPr lang="ru-RU" sz="2800" b="1" dirty="0" smtClean="0">
                <a:solidFill>
                  <a:srgbClr val="002060"/>
                </a:solidFill>
              </a:rPr>
              <a:t>дождь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Огород </a:t>
            </a:r>
            <a:r>
              <a:rPr lang="ru-RU" sz="2800" b="1" dirty="0">
                <a:solidFill>
                  <a:srgbClr val="002060"/>
                </a:solidFill>
              </a:rPr>
              <a:t>+ тепло = урожай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Холод </a:t>
            </a:r>
            <a:r>
              <a:rPr lang="ru-RU" sz="2800" b="1" dirty="0">
                <a:solidFill>
                  <a:srgbClr val="002060"/>
                </a:solidFill>
              </a:rPr>
              <a:t>+ лист = листопад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Человек </a:t>
            </a:r>
            <a:r>
              <a:rPr lang="ru-RU" sz="2800" b="1" dirty="0">
                <a:solidFill>
                  <a:srgbClr val="002060"/>
                </a:solidFill>
              </a:rPr>
              <a:t>+ холод = теплая </a:t>
            </a:r>
            <a:r>
              <a:rPr lang="ru-RU" sz="2800" b="1" dirty="0" smtClean="0">
                <a:solidFill>
                  <a:srgbClr val="002060"/>
                </a:solidFill>
              </a:rPr>
              <a:t>одежда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Шишка </a:t>
            </a:r>
            <a:r>
              <a:rPr lang="ru-RU" sz="2800" b="1" dirty="0">
                <a:solidFill>
                  <a:srgbClr val="002060"/>
                </a:solidFill>
              </a:rPr>
              <a:t>+ сосна = лес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Воздух </a:t>
            </a:r>
            <a:r>
              <a:rPr lang="ru-RU" sz="2800" b="1" dirty="0">
                <a:solidFill>
                  <a:srgbClr val="002060"/>
                </a:solidFill>
              </a:rPr>
              <a:t>+ холод = ветер</a:t>
            </a:r>
          </a:p>
          <a:p>
            <a:endParaRPr lang="ru-RU" sz="28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2486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27012">
        <p14:vortex dir="r"/>
      </p:transition>
    </mc:Choice>
    <mc:Fallback xmlns="">
      <p:transition spd="slow" advTm="2701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7"/>
            <a:ext cx="8229600" cy="2232248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FF3300"/>
                </a:solidFill>
              </a:rPr>
              <a:t>« </a:t>
            </a:r>
            <a:r>
              <a:rPr lang="ru-RU" sz="2800" b="1" dirty="0">
                <a:solidFill>
                  <a:srgbClr val="FF3300"/>
                </a:solidFill>
              </a:rPr>
              <a:t>4 – й </a:t>
            </a:r>
            <a:r>
              <a:rPr lang="ru-RU" sz="2800" b="1" dirty="0" smtClean="0">
                <a:solidFill>
                  <a:srgbClr val="FF3300"/>
                </a:solidFill>
              </a:rPr>
              <a:t>лишний».</a:t>
            </a:r>
            <a:endParaRPr lang="ru-RU" sz="2800" b="1" dirty="0">
              <a:solidFill>
                <a:srgbClr val="FF3300"/>
              </a:solidFill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Дидактическая игра учит группировать предметы методом исключения, тренирует внимание, память, умение сопоставлять, выделять черты схожести и различия предметов, обогащает знания об окружающем мире.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4005065"/>
            <a:ext cx="822960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3300"/>
                </a:solidFill>
              </a:rPr>
              <a:t>«</a:t>
            </a:r>
            <a:r>
              <a:rPr lang="ru-RU" sz="2400" b="1" dirty="0">
                <a:solidFill>
                  <a:srgbClr val="FF3300"/>
                </a:solidFill>
              </a:rPr>
              <a:t>Что </a:t>
            </a:r>
            <a:r>
              <a:rPr lang="ru-RU" sz="2400" b="1" dirty="0" smtClean="0">
                <a:solidFill>
                  <a:srgbClr val="FF3300"/>
                </a:solidFill>
              </a:rPr>
              <a:t>бывает…»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Что бывает (зелёным, желтым, красным, соленым, мокрым, круглым,…)?</a:t>
            </a:r>
          </a:p>
          <a:p>
            <a:endParaRPr lang="ru-RU" dirty="0" smtClean="0"/>
          </a:p>
          <a:p>
            <a:r>
              <a:rPr lang="ru-RU" sz="2000" b="1" dirty="0" smtClean="0">
                <a:solidFill>
                  <a:srgbClr val="FF3300"/>
                </a:solidFill>
              </a:rPr>
              <a:t>«Чем может быть?»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Воспитатель называет предмет, а ребенок продолжает называть его свойства.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14421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31911">
        <p14:vortex dir="r"/>
      </p:transition>
    </mc:Choice>
    <mc:Fallback xmlns="">
      <p:transition spd="slow" advTm="3191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7"/>
            <a:ext cx="8219256" cy="3888432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FF3300"/>
                </a:solidFill>
              </a:rPr>
              <a:t>«Польза - вред» </a:t>
            </a:r>
            <a:r>
              <a:rPr lang="ru-RU" sz="2800" b="1" dirty="0" smtClean="0">
                <a:solidFill>
                  <a:srgbClr val="002060"/>
                </a:solidFill>
              </a:rPr>
              <a:t>Воспитатель называет предмет, а дети, в зависимости от свойства предмета, объясняют его пользу и вред.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FF3300"/>
                </a:solidFill>
              </a:rPr>
              <a:t>«Преврати себя» </a:t>
            </a:r>
            <a:r>
              <a:rPr lang="ru-RU" sz="2800" b="1" dirty="0" smtClean="0">
                <a:solidFill>
                  <a:srgbClr val="002060"/>
                </a:solidFill>
              </a:rPr>
              <a:t>Например: ребенок превращается в цветок… О чем он мечтает? Что он видит ночью? Кого боится? О чем шепчутся лепестки?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FF3300"/>
                </a:solidFill>
              </a:rPr>
              <a:t>«Кто у кого» </a:t>
            </a:r>
            <a:r>
              <a:rPr lang="ru-RU" sz="2800" b="1" dirty="0" smtClean="0">
                <a:solidFill>
                  <a:srgbClr val="002060"/>
                </a:solidFill>
              </a:rPr>
              <a:t>Воспитатель бросает мяч всем детям по очереди, называя животное, а ребенок возвращая мяч называет его детеныша.</a:t>
            </a:r>
          </a:p>
          <a:p>
            <a:pPr marL="0" indent="0">
              <a:buNone/>
            </a:pPr>
            <a:endParaRPr lang="ru-RU" sz="2800" b="1" dirty="0">
              <a:solidFill>
                <a:srgbClr val="FF33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4814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29527">
        <p14:vortex dir="r"/>
      </p:transition>
    </mc:Choice>
    <mc:Fallback xmlns="">
      <p:transition spd="slow" advTm="2952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060848"/>
            <a:ext cx="9289032" cy="4968552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</a:rPr>
              <a:t>- активизация познавательной деятельности детей;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</a:rPr>
              <a:t>- создание мотивационных установок на проявление творчества;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</a:rPr>
              <a:t>- создание условий для развития образной стороны речи детей (обогащение словарного запаса оценочной лексики, словами с переносным значением, синонимами и антонимами);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</a:rPr>
              <a:t>-повышение эффективности овладения всеми языковыми средствами;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</a:rPr>
              <a:t>-формирование осознанности в построении лексико-грамматических конструкций;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</a:rPr>
              <a:t>-развитие гибкости аналитико-синтетических операций в мыслительной деятельности.</a:t>
            </a:r>
          </a:p>
          <a:p>
            <a:pPr marL="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-99392"/>
            <a:ext cx="851733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9525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Преимущества методов ТРИЗ</a:t>
            </a:r>
            <a:endParaRPr lang="ru-RU" sz="4400" b="1" cap="none" spc="0" dirty="0">
              <a:ln w="9525">
                <a:solidFill>
                  <a:srgbClr val="FF3300"/>
                </a:solidFill>
                <a:prstDash val="solid"/>
              </a:ln>
              <a:solidFill>
                <a:srgbClr val="FF33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04161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43428">
        <p14:vortex dir="r"/>
      </p:transition>
    </mc:Choice>
    <mc:Fallback xmlns="">
      <p:transition spd="slow" advTm="4342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5013176"/>
          </a:xfrm>
        </p:spPr>
        <p:txBody>
          <a:bodyPr/>
          <a:lstStyle/>
          <a:p>
            <a:r>
              <a:rPr lang="ru-RU" sz="2600" b="1" dirty="0" smtClean="0">
                <a:solidFill>
                  <a:srgbClr val="002060"/>
                </a:solidFill>
              </a:rPr>
              <a:t>У </a:t>
            </a:r>
            <a:r>
              <a:rPr lang="ru-RU" sz="2600" b="1" dirty="0">
                <a:solidFill>
                  <a:srgbClr val="002060"/>
                </a:solidFill>
              </a:rPr>
              <a:t>детей обогащается круг представлений, растет словарный запас, развиваются творческие способности.</a:t>
            </a:r>
          </a:p>
          <a:p>
            <a:r>
              <a:rPr lang="ru-RU" sz="2600" b="1" dirty="0" smtClean="0">
                <a:solidFill>
                  <a:srgbClr val="002060"/>
                </a:solidFill>
              </a:rPr>
              <a:t>ТРИЗ </a:t>
            </a:r>
            <a:r>
              <a:rPr lang="ru-RU" sz="2600" b="1" dirty="0">
                <a:solidFill>
                  <a:srgbClr val="002060"/>
                </a:solidFill>
              </a:rPr>
              <a:t>помогает формировать диалектику и логику, способствует преодолению застенчивости, замкнутости, робости; маленький человек учится отстаивать свою точку зрения, а попадая в трудные ситуации самостоятельно находить оригинальные решения.</a:t>
            </a:r>
          </a:p>
          <a:p>
            <a:r>
              <a:rPr lang="ru-RU" sz="2600" b="1" dirty="0" smtClean="0">
                <a:solidFill>
                  <a:srgbClr val="002060"/>
                </a:solidFill>
              </a:rPr>
              <a:t>ТРИЗ </a:t>
            </a:r>
            <a:r>
              <a:rPr lang="ru-RU" sz="2600" b="1" dirty="0">
                <a:solidFill>
                  <a:srgbClr val="002060"/>
                </a:solidFill>
              </a:rPr>
              <a:t>способствует развитию наглядно-образного, причинного, эвристического мышления; памяти, воображения, воздействует на другие психические процессы.</a:t>
            </a:r>
          </a:p>
          <a:p>
            <a:pPr marL="0" indent="0">
              <a:buNone/>
            </a:pP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3548" y="55692"/>
            <a:ext cx="813690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9525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Положительные </a:t>
            </a:r>
            <a:r>
              <a:rPr lang="ru-RU" sz="4800" b="1" dirty="0">
                <a:ln w="9525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стороны </a:t>
            </a:r>
            <a:r>
              <a:rPr lang="ru-RU" sz="4800" b="1" dirty="0" smtClean="0">
                <a:ln w="9525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ТРИЗ</a:t>
            </a:r>
            <a:endParaRPr lang="ru-RU" sz="4800" b="1" cap="none" spc="0" dirty="0">
              <a:ln w="9525">
                <a:solidFill>
                  <a:srgbClr val="FF3300"/>
                </a:solidFill>
                <a:prstDash val="solid"/>
              </a:ln>
              <a:solidFill>
                <a:srgbClr val="FF33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97885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39693">
        <p14:vortex dir="r"/>
      </p:transition>
    </mc:Choice>
    <mc:Fallback xmlns="">
      <p:transition spd="slow" advTm="3969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15050" cy="1154112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Что такое - ТРИЗ ?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500063" y="1484784"/>
            <a:ext cx="6143625" cy="5184304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ТРИЗ расшифровывается, как </a:t>
            </a:r>
            <a:r>
              <a:rPr lang="ru-RU" sz="2800" b="1" dirty="0" smtClean="0">
                <a:solidFill>
                  <a:srgbClr val="FF0000"/>
                </a:solidFill>
              </a:rPr>
              <a:t>«Теория решения изобретательских задач».</a:t>
            </a:r>
          </a:p>
          <a:p>
            <a:pPr marL="0" indent="0">
              <a:buNone/>
            </a:pPr>
            <a:r>
              <a:rPr lang="ru-RU" sz="2800" dirty="0" smtClean="0"/>
              <a:t>Ее автором является </a:t>
            </a:r>
          </a:p>
          <a:p>
            <a:pPr marL="0" indent="0">
              <a:buNone/>
            </a:pPr>
            <a:r>
              <a:rPr lang="ru-RU" sz="2800" dirty="0" smtClean="0"/>
              <a:t>известный ученый</a:t>
            </a:r>
          </a:p>
          <a:p>
            <a:pPr marL="0" indent="0">
              <a:buNone/>
            </a:pPr>
            <a:r>
              <a:rPr lang="ru-RU" sz="2800" b="1" dirty="0" smtClean="0"/>
              <a:t>Генрих </a:t>
            </a:r>
            <a:r>
              <a:rPr lang="ru-RU" sz="2800" b="1" dirty="0" err="1" smtClean="0"/>
              <a:t>Саулович</a:t>
            </a:r>
            <a:r>
              <a:rPr lang="ru-RU" sz="2800" b="1" dirty="0" smtClean="0"/>
              <a:t> </a:t>
            </a:r>
          </a:p>
          <a:p>
            <a:pPr marL="0" indent="0">
              <a:buNone/>
            </a:pPr>
            <a:r>
              <a:rPr lang="ru-RU" sz="2800" b="1" dirty="0" err="1" smtClean="0"/>
              <a:t>Альтшуллер</a:t>
            </a:r>
            <a:endParaRPr lang="ru-RU" sz="2800" b="1" dirty="0" smtClean="0"/>
          </a:p>
          <a:p>
            <a:pPr marL="0" indent="0">
              <a:buNone/>
            </a:pPr>
            <a:endParaRPr lang="ru-RU" sz="2800" dirty="0" smtClean="0">
              <a:solidFill>
                <a:srgbClr val="0000CC"/>
              </a:solidFill>
            </a:endParaRPr>
          </a:p>
        </p:txBody>
      </p:sp>
      <p:pic>
        <p:nvPicPr>
          <p:cNvPr id="1026" name="Picture 2" descr="C:\Users\Ольга\Desktop\999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564904"/>
            <a:ext cx="2597150" cy="389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3104">
        <p14:vortex dir="r"/>
      </p:transition>
    </mc:Choice>
    <mc:Fallback xmlns="">
      <p:transition spd="slow" advTm="1310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492896"/>
            <a:ext cx="8136904" cy="2088232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8800" b="1" dirty="0" smtClean="0">
                <a:ln w="25400" cap="rnd" cmpd="sng">
                  <a:solidFill>
                    <a:srgbClr val="0000CC"/>
                  </a:solidFill>
                </a:ln>
                <a:solidFill>
                  <a:srgbClr val="FF33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Спасибо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8800" b="1" dirty="0" smtClean="0">
                <a:ln w="25400" cap="rnd" cmpd="sng">
                  <a:solidFill>
                    <a:srgbClr val="0000CC"/>
                  </a:solidFill>
                </a:ln>
                <a:solidFill>
                  <a:srgbClr val="FF33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за внимание!</a:t>
            </a:r>
            <a:endParaRPr lang="ru-RU" sz="8800" b="1" dirty="0">
              <a:ln w="25400" cap="rnd" cmpd="sng">
                <a:solidFill>
                  <a:srgbClr val="0000CC"/>
                </a:solidFill>
              </a:ln>
              <a:solidFill>
                <a:srgbClr val="FF33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133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4508">
        <p14:vortex dir="r"/>
      </p:transition>
    </mc:Choice>
    <mc:Fallback xmlns="">
      <p:transition spd="slow" advTm="450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28625" y="1785938"/>
            <a:ext cx="8229600" cy="1143000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Что нам дает использование технологии ТРИЗ ?</a:t>
            </a:r>
            <a:endParaRPr lang="ru-RU" sz="40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11086" y="4437112"/>
            <a:ext cx="6840760" cy="50405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FF0000"/>
                </a:solidFill>
              </a:rPr>
              <a:t>- </a:t>
            </a:r>
            <a:r>
              <a:rPr lang="ru-RU" sz="2800" b="1" dirty="0" smtClean="0">
                <a:solidFill>
                  <a:srgbClr val="FF0000"/>
                </a:solidFill>
              </a:rPr>
              <a:t>Развитие воображения;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11086" y="3758006"/>
            <a:ext cx="6840760" cy="50405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rgbClr val="FF0000"/>
                </a:solidFill>
              </a:rPr>
              <a:t>-</a:t>
            </a:r>
            <a:r>
              <a:rPr lang="ru-RU" sz="2800" b="1" dirty="0" smtClean="0">
                <a:solidFill>
                  <a:srgbClr val="FF0000"/>
                </a:solidFill>
              </a:rPr>
              <a:t> Развитие логического мышления;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00877" y="2996951"/>
            <a:ext cx="6840760" cy="54756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- Развитие творческого мышления;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11086" y="5085184"/>
            <a:ext cx="6830551" cy="50405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- Развитие внимания;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11086" y="5740626"/>
            <a:ext cx="6840760" cy="50405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- Развитие речи.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7453">
        <p14:vortex dir="r"/>
      </p:transition>
    </mc:Choice>
    <mc:Fallback xmlns="">
      <p:transition spd="slow" advTm="1745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2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3144" y="2204864"/>
            <a:ext cx="8229600" cy="1152128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В каких образовательных областях мы можем использовать элементы технологии ТРИЗ ?</a:t>
            </a:r>
            <a:endParaRPr lang="ru-RU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198" y="3573016"/>
            <a:ext cx="8229600" cy="2016224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00CC"/>
                </a:solidFill>
              </a:rPr>
              <a:t>В Познавательно – речевом развитии;</a:t>
            </a:r>
          </a:p>
          <a:p>
            <a:r>
              <a:rPr lang="ru-RU" sz="2800" b="1" dirty="0" smtClean="0">
                <a:solidFill>
                  <a:srgbClr val="0000CC"/>
                </a:solidFill>
              </a:rPr>
              <a:t>В коммуникативно-личностном развитии;</a:t>
            </a:r>
          </a:p>
          <a:p>
            <a:r>
              <a:rPr lang="ru-RU" sz="2800" b="1" dirty="0" smtClean="0">
                <a:solidFill>
                  <a:srgbClr val="0000CC"/>
                </a:solidFill>
              </a:rPr>
              <a:t>В художественно-эстетическом развитии;</a:t>
            </a:r>
          </a:p>
          <a:p>
            <a:r>
              <a:rPr lang="ru-RU" sz="2800" b="1" dirty="0" smtClean="0">
                <a:solidFill>
                  <a:srgbClr val="0000CC"/>
                </a:solidFill>
              </a:rPr>
              <a:t>В физическом развитии;</a:t>
            </a:r>
          </a:p>
          <a:p>
            <a:endParaRPr lang="ru-RU" sz="2800" b="1" dirty="0" smtClean="0">
              <a:solidFill>
                <a:srgbClr val="0000CC"/>
              </a:solidFill>
            </a:endParaRPr>
          </a:p>
          <a:p>
            <a:endParaRPr lang="ru-RU" sz="2800" b="1" dirty="0" smtClean="0">
              <a:solidFill>
                <a:srgbClr val="0000CC"/>
              </a:solidFill>
            </a:endParaRPr>
          </a:p>
          <a:p>
            <a:endParaRPr lang="ru-RU" sz="2800" b="1" dirty="0">
              <a:solidFill>
                <a:srgbClr val="0000CC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8430" y="5661248"/>
            <a:ext cx="8136904" cy="108012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- То есть во всех образовательных областях!!!</a:t>
            </a: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16666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22636">
        <p14:vortex dir="r"/>
      </p:transition>
    </mc:Choice>
    <mc:Fallback xmlns="">
      <p:transition spd="slow" advTm="2263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5257800"/>
          </a:xfrm>
        </p:spPr>
        <p:txBody>
          <a:bodyPr/>
          <a:lstStyle/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Не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просто развить фантазию детей, а научить мыслить системно, с пониманием происходящих процессов. Дать в руки воспитателям инструмент по конкретному практическому воспитанию у детей качеств творческой личности, способной понимать единство и противоречие окружающего мира, решать свои маленькие проблемы.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23728" y="-99392"/>
            <a:ext cx="41525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9525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Цель ТРИЗ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0709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23666">
        <p14:vortex dir="r"/>
      </p:transition>
    </mc:Choice>
    <mc:Fallback xmlns="">
      <p:transition spd="slow" advTm="2366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20688"/>
            <a:ext cx="8902824" cy="5976664"/>
          </a:xfrm>
        </p:spPr>
        <p:txBody>
          <a:bodyPr/>
          <a:lstStyle/>
          <a:p>
            <a:pPr marL="0" indent="0">
              <a:buNone/>
            </a:pPr>
            <a:endParaRPr lang="ru-RU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Исходным </a:t>
            </a:r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положением концепции ТРИЗ по отношению к дошкольнику является принцип природосообразности обучения. Обучая ребенка, педагог должен идти от его 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природы, понимая то,  что </a:t>
            </a:r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дошкольник принимает программу обучения в той мере, в какой она становится его собственной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110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21401">
        <p14:vortex dir="r"/>
      </p:transition>
    </mc:Choice>
    <mc:Fallback xmlns="">
      <p:transition spd="slow" advTm="2140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252520" cy="5141168"/>
          </a:xfrm>
        </p:spPr>
        <p:txBody>
          <a:bodyPr/>
          <a:lstStyle/>
          <a:p>
            <a:pPr marL="0" indent="0">
              <a:buNone/>
            </a:pP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Это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программа коллективных игр и занятий с подробными методическими рекомендациями для воспитателей. Все занятия и игры предполагают самостоятельный выбор ребенком темы, материала и вида деятельности. Они учат детей выявлять противоречивые свойства предметов, явлений и разрешать эти противоречия. Разрешение противоречий – ключ к творческому мышлению.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2321" y="-99392"/>
            <a:ext cx="89416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9525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ТРИЗ для дошкольников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5886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27634">
        <p14:vortex dir="r"/>
      </p:transition>
    </mc:Choice>
    <mc:Fallback xmlns="">
      <p:transition spd="slow" advTm="2763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Педагог </a:t>
            </a:r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не должен давать детям готовые знания, раскрывать перед ними истину, он должен учить ее находить.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2751"/>
            <a:ext cx="741682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>
                <a:ln w="9525">
                  <a:solidFill>
                    <a:srgbClr val="FF33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Основным средством работы с детьми является педагогический поиск.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68464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5202">
        <p14:vortex dir="r"/>
      </p:transition>
    </mc:Choice>
    <mc:Fallback xmlns="">
      <p:transition spd="slow" advTm="1520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.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2.6|7.7|9.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3.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4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.7|10.6|10.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3.9|2.9|9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13.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8.6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3.3|19.8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5.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9.1|12.9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16.7|7.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9.9|9.9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4.7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2|5.1|1.7|1.2|0.8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.6|2.8|2.8|2.6|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5.7|3.1|2.7|3.4|2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2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1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6.3"/>
</p:tagLst>
</file>

<file path=ppt/theme/theme1.xml><?xml version="1.0" encoding="utf-8"?>
<a:theme xmlns:a="http://schemas.openxmlformats.org/drawingml/2006/main" name="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262</TotalTime>
  <Words>1541</Words>
  <Application>Microsoft Office PowerPoint</Application>
  <PresentationFormat>Экран (4:3)</PresentationFormat>
  <Paragraphs>124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Шаблон 2</vt:lpstr>
      <vt:lpstr>Теория решения изобретательских задач</vt:lpstr>
      <vt:lpstr>Презентация PowerPoint</vt:lpstr>
      <vt:lpstr>Что такое - ТРИЗ ?</vt:lpstr>
      <vt:lpstr>Что нам дает использование технологии ТРИЗ ?</vt:lpstr>
      <vt:lpstr>В каких образовательных областях мы можем использовать элементы технологии ТРИЗ 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</dc:title>
  <dc:creator>Ольга</dc:creator>
  <cp:lastModifiedBy>Ira</cp:lastModifiedBy>
  <cp:revision>41</cp:revision>
  <dcterms:created xsi:type="dcterms:W3CDTF">2013-10-13T08:53:27Z</dcterms:created>
  <dcterms:modified xsi:type="dcterms:W3CDTF">2021-03-27T00:08:20Z</dcterms:modified>
</cp:coreProperties>
</file>