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74" r:id="rId7"/>
    <p:sldId id="275" r:id="rId8"/>
    <p:sldId id="277" r:id="rId9"/>
    <p:sldId id="276" r:id="rId10"/>
    <p:sldId id="26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2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708" autoAdjust="0"/>
  </p:normalViewPr>
  <p:slideViewPr>
    <p:cSldViewPr>
      <p:cViewPr>
        <p:scale>
          <a:sx n="100" d="100"/>
          <a:sy n="100" d="100"/>
        </p:scale>
        <p:origin x="-121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A71CD-EC82-4D5A-86A4-45B2BDF63DF5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412ADC-3BB1-4DD1-B743-BB135ED18D78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3B6AC-711E-43ED-A48F-BF6C8C582152}" type="parTrans" cxnId="{E8E86831-BC29-4C4C-A828-3F8860CCA395}">
      <dgm:prSet/>
      <dgm:spPr/>
      <dgm:t>
        <a:bodyPr/>
        <a:lstStyle/>
        <a:p>
          <a:endParaRPr lang="ru-RU"/>
        </a:p>
      </dgm:t>
    </dgm:pt>
    <dgm:pt modelId="{77F296ED-540C-47EF-91B6-87189C8A299D}" type="sibTrans" cxnId="{E8E86831-BC29-4C4C-A828-3F8860CCA395}">
      <dgm:prSet/>
      <dgm:spPr/>
      <dgm:t>
        <a:bodyPr/>
        <a:lstStyle/>
        <a:p>
          <a:endParaRPr lang="ru-RU"/>
        </a:p>
      </dgm:t>
    </dgm:pt>
    <dgm:pt modelId="{E1E7D635-2470-45A7-98F8-BF7A7984B8D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8BB06-469E-4C47-A500-AC7D01AF9EB6}" type="parTrans" cxnId="{D2D2FA2A-4A09-4620-AFB0-0CBE9DE8B0A3}">
      <dgm:prSet/>
      <dgm:spPr/>
      <dgm:t>
        <a:bodyPr/>
        <a:lstStyle/>
        <a:p>
          <a:endParaRPr lang="ru-RU"/>
        </a:p>
      </dgm:t>
    </dgm:pt>
    <dgm:pt modelId="{ABDA8D62-66CF-4689-99D7-14121C200A6D}" type="sibTrans" cxnId="{D2D2FA2A-4A09-4620-AFB0-0CBE9DE8B0A3}">
      <dgm:prSet/>
      <dgm:spPr/>
      <dgm:t>
        <a:bodyPr/>
        <a:lstStyle/>
        <a:p>
          <a:endParaRPr lang="ru-RU"/>
        </a:p>
      </dgm:t>
    </dgm:pt>
    <dgm:pt modelId="{D8E34A67-7C9E-40B5-82DB-AF2A387E820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DF215-E49A-477D-8994-3BA71A6E9117}" type="parTrans" cxnId="{9D24675E-17F1-4FDD-8ACC-75346581D2B9}">
      <dgm:prSet/>
      <dgm:spPr/>
      <dgm:t>
        <a:bodyPr/>
        <a:lstStyle/>
        <a:p>
          <a:endParaRPr lang="ru-RU"/>
        </a:p>
      </dgm:t>
    </dgm:pt>
    <dgm:pt modelId="{9C2AB09B-0F7F-496A-B84B-37243D8E344E}" type="sibTrans" cxnId="{9D24675E-17F1-4FDD-8ACC-75346581D2B9}">
      <dgm:prSet/>
      <dgm:spPr/>
      <dgm:t>
        <a:bodyPr/>
        <a:lstStyle/>
        <a:p>
          <a:endParaRPr lang="ru-RU"/>
        </a:p>
      </dgm:t>
    </dgm:pt>
    <dgm:pt modelId="{C017BDDA-F69D-46FB-BCF0-32AAA620580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DC927-C2D8-4689-B284-20FBD0D30177}" type="parTrans" cxnId="{A48947A5-9764-4CB1-A868-9D342F0DF12E}">
      <dgm:prSet/>
      <dgm:spPr/>
      <dgm:t>
        <a:bodyPr/>
        <a:lstStyle/>
        <a:p>
          <a:endParaRPr lang="ru-RU"/>
        </a:p>
      </dgm:t>
    </dgm:pt>
    <dgm:pt modelId="{888B068E-37FE-4BBE-AB13-EABA1B272D5E}" type="sibTrans" cxnId="{A48947A5-9764-4CB1-A868-9D342F0DF12E}">
      <dgm:prSet/>
      <dgm:spPr/>
      <dgm:t>
        <a:bodyPr/>
        <a:lstStyle/>
        <a:p>
          <a:endParaRPr lang="ru-RU"/>
        </a:p>
      </dgm:t>
    </dgm:pt>
    <dgm:pt modelId="{6FD83CBC-CC90-48EE-905E-EFEAD828603C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BE826-11F7-4212-92DE-002B10D27B57}" type="parTrans" cxnId="{BF56742A-78AC-4E24-9421-C2FB557DEE97}">
      <dgm:prSet/>
      <dgm:spPr/>
      <dgm:t>
        <a:bodyPr/>
        <a:lstStyle/>
        <a:p>
          <a:endParaRPr lang="ru-RU"/>
        </a:p>
      </dgm:t>
    </dgm:pt>
    <dgm:pt modelId="{3C4B40E6-E96D-4B16-A117-59D649D9412C}" type="sibTrans" cxnId="{BF56742A-78AC-4E24-9421-C2FB557DEE97}">
      <dgm:prSet/>
      <dgm:spPr/>
      <dgm:t>
        <a:bodyPr/>
        <a:lstStyle/>
        <a:p>
          <a:endParaRPr lang="ru-RU"/>
        </a:p>
      </dgm:t>
    </dgm:pt>
    <dgm:pt modelId="{62013F8C-4862-4877-8537-B1ECBA37EA3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2FBA1-E9C3-49A4-B437-24612FCE5566}" type="parTrans" cxnId="{DA4B7682-CB23-4F2A-8CF0-D88FE502FC2D}">
      <dgm:prSet/>
      <dgm:spPr/>
      <dgm:t>
        <a:bodyPr/>
        <a:lstStyle/>
        <a:p>
          <a:endParaRPr lang="ru-RU"/>
        </a:p>
      </dgm:t>
    </dgm:pt>
    <dgm:pt modelId="{F953F1A9-6CAD-469F-A2D7-CC415E30B508}" type="sibTrans" cxnId="{DA4B7682-CB23-4F2A-8CF0-D88FE502FC2D}">
      <dgm:prSet/>
      <dgm:spPr/>
      <dgm:t>
        <a:bodyPr/>
        <a:lstStyle/>
        <a:p>
          <a:endParaRPr lang="ru-RU"/>
        </a:p>
      </dgm:t>
    </dgm:pt>
    <dgm:pt modelId="{C55B41E3-4DC2-4BDD-96AC-C71B04CE79B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DB2EB-0878-4EB2-A26E-F38A1D82DF8E}" type="parTrans" cxnId="{C96A76CE-7613-46C0-B4B2-CBDF90DC2DF5}">
      <dgm:prSet/>
      <dgm:spPr/>
      <dgm:t>
        <a:bodyPr/>
        <a:lstStyle/>
        <a:p>
          <a:endParaRPr lang="ru-RU"/>
        </a:p>
      </dgm:t>
    </dgm:pt>
    <dgm:pt modelId="{DC8A1139-3C40-456B-97E3-6C503361753F}" type="sibTrans" cxnId="{C96A76CE-7613-46C0-B4B2-CBDF90DC2DF5}">
      <dgm:prSet/>
      <dgm:spPr/>
      <dgm:t>
        <a:bodyPr/>
        <a:lstStyle/>
        <a:p>
          <a:endParaRPr lang="ru-RU"/>
        </a:p>
      </dgm:t>
    </dgm:pt>
    <dgm:pt modelId="{E8AECC96-4D9E-4098-AA1C-9D03CC84702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A7DEA-7ED6-4EC0-A207-9382937D8B0F}" type="parTrans" cxnId="{B4130EC8-CB8F-483E-9E44-126989B9F4F6}">
      <dgm:prSet/>
      <dgm:spPr/>
      <dgm:t>
        <a:bodyPr/>
        <a:lstStyle/>
        <a:p>
          <a:endParaRPr lang="ru-RU"/>
        </a:p>
      </dgm:t>
    </dgm:pt>
    <dgm:pt modelId="{66524B7C-C401-474B-B874-E66B60B98083}" type="sibTrans" cxnId="{B4130EC8-CB8F-483E-9E44-126989B9F4F6}">
      <dgm:prSet/>
      <dgm:spPr/>
      <dgm:t>
        <a:bodyPr/>
        <a:lstStyle/>
        <a:p>
          <a:endParaRPr lang="ru-RU"/>
        </a:p>
      </dgm:t>
    </dgm:pt>
    <dgm:pt modelId="{F7716BA4-32C0-44B7-A5CD-8DBB6CC985AE}" type="pres">
      <dgm:prSet presAssocID="{928A71CD-EC82-4D5A-86A4-45B2BDF63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8E82-E3EE-4052-B6A0-A196A7A92683}" type="pres">
      <dgm:prSet presAssocID="{EA412ADC-3BB1-4DD1-B743-BB135ED18D7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75D53-A717-4D3E-84F2-677546E7F272}" type="pres">
      <dgm:prSet presAssocID="{77F296ED-540C-47EF-91B6-87189C8A299D}" presName="sibTrans" presStyleCnt="0"/>
      <dgm:spPr/>
    </dgm:pt>
    <dgm:pt modelId="{20E85BEA-2AEE-4CAA-8624-4BB52C48D97A}" type="pres">
      <dgm:prSet presAssocID="{E1E7D635-2470-45A7-98F8-BF7A7984B8D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4DBB-22E0-4820-BF67-F0928733F5C2}" type="pres">
      <dgm:prSet presAssocID="{ABDA8D62-66CF-4689-99D7-14121C200A6D}" presName="sibTrans" presStyleCnt="0"/>
      <dgm:spPr/>
    </dgm:pt>
    <dgm:pt modelId="{748D8A4B-AFE9-4EC4-A44E-3CE2C39D5DEC}" type="pres">
      <dgm:prSet presAssocID="{D8E34A67-7C9E-40B5-82DB-AF2A387E820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DCF-7815-4AB9-9198-9316650C8D9D}" type="pres">
      <dgm:prSet presAssocID="{9C2AB09B-0F7F-496A-B84B-37243D8E344E}" presName="sibTrans" presStyleCnt="0"/>
      <dgm:spPr/>
    </dgm:pt>
    <dgm:pt modelId="{A8BFF88A-39EE-4D36-92C6-D47AF69A9BFA}" type="pres">
      <dgm:prSet presAssocID="{C017BDDA-F69D-46FB-BCF0-32AAA62058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120D-6890-4A31-AA0E-5A38F823A3A7}" type="pres">
      <dgm:prSet presAssocID="{888B068E-37FE-4BBE-AB13-EABA1B272D5E}" presName="sibTrans" presStyleCnt="0"/>
      <dgm:spPr/>
    </dgm:pt>
    <dgm:pt modelId="{1CAC81B4-0E7C-482C-8D6E-82A022683703}" type="pres">
      <dgm:prSet presAssocID="{6FD83CBC-CC90-48EE-905E-EFEAD828603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17CD1-9DE4-4DF2-BB12-C81ACC4026CC}" type="pres">
      <dgm:prSet presAssocID="{3C4B40E6-E96D-4B16-A117-59D649D9412C}" presName="sibTrans" presStyleCnt="0"/>
      <dgm:spPr/>
    </dgm:pt>
    <dgm:pt modelId="{FB75E340-1333-45FE-8D55-8E820564FDDD}" type="pres">
      <dgm:prSet presAssocID="{62013F8C-4862-4877-8537-B1ECBA37EA3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C6F1-2788-4284-A04E-203156C89C7D}" type="pres">
      <dgm:prSet presAssocID="{F953F1A9-6CAD-469F-A2D7-CC415E30B508}" presName="sibTrans" presStyleCnt="0"/>
      <dgm:spPr/>
    </dgm:pt>
    <dgm:pt modelId="{DF2D29F2-836E-48B7-9216-BCD37C386C88}" type="pres">
      <dgm:prSet presAssocID="{C55B41E3-4DC2-4BDD-96AC-C71B04CE79B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E008F-0525-4F23-B6FF-8893AF149966}" type="pres">
      <dgm:prSet presAssocID="{DC8A1139-3C40-456B-97E3-6C503361753F}" presName="sibTrans" presStyleCnt="0"/>
      <dgm:spPr/>
    </dgm:pt>
    <dgm:pt modelId="{3D09D46F-8D4B-47E5-B6FF-7D718279CD4D}" type="pres">
      <dgm:prSet presAssocID="{E8AECC96-4D9E-4098-AA1C-9D03CC8470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B59E4-A224-45A8-A975-A40F7A8450F9}" type="presOf" srcId="{C017BDDA-F69D-46FB-BCF0-32AAA6205805}" destId="{A8BFF88A-39EE-4D36-92C6-D47AF69A9BFA}" srcOrd="0" destOrd="0" presId="urn:microsoft.com/office/officeart/2005/8/layout/default"/>
    <dgm:cxn modelId="{BF56742A-78AC-4E24-9421-C2FB557DEE97}" srcId="{928A71CD-EC82-4D5A-86A4-45B2BDF63DF5}" destId="{6FD83CBC-CC90-48EE-905E-EFEAD828603C}" srcOrd="4" destOrd="0" parTransId="{F1FBE826-11F7-4212-92DE-002B10D27B57}" sibTransId="{3C4B40E6-E96D-4B16-A117-59D649D9412C}"/>
    <dgm:cxn modelId="{774D71BD-B76A-4500-A125-9193703B18AD}" type="presOf" srcId="{D8E34A67-7C9E-40B5-82DB-AF2A387E8204}" destId="{748D8A4B-AFE9-4EC4-A44E-3CE2C39D5DEC}" srcOrd="0" destOrd="0" presId="urn:microsoft.com/office/officeart/2005/8/layout/default"/>
    <dgm:cxn modelId="{C39AE651-9C23-4203-BB0B-E6A859E4BFA9}" type="presOf" srcId="{E8AECC96-4D9E-4098-AA1C-9D03CC847026}" destId="{3D09D46F-8D4B-47E5-B6FF-7D718279CD4D}" srcOrd="0" destOrd="0" presId="urn:microsoft.com/office/officeart/2005/8/layout/default"/>
    <dgm:cxn modelId="{B4130EC8-CB8F-483E-9E44-126989B9F4F6}" srcId="{928A71CD-EC82-4D5A-86A4-45B2BDF63DF5}" destId="{E8AECC96-4D9E-4098-AA1C-9D03CC847026}" srcOrd="7" destOrd="0" parTransId="{05DA7DEA-7ED6-4EC0-A207-9382937D8B0F}" sibTransId="{66524B7C-C401-474B-B874-E66B60B98083}"/>
    <dgm:cxn modelId="{E2E889B2-35CC-497F-A75A-5BC15098246D}" type="presOf" srcId="{928A71CD-EC82-4D5A-86A4-45B2BDF63DF5}" destId="{F7716BA4-32C0-44B7-A5CD-8DBB6CC985AE}" srcOrd="0" destOrd="0" presId="urn:microsoft.com/office/officeart/2005/8/layout/default"/>
    <dgm:cxn modelId="{04D608F5-DF5D-4036-9365-1DB3D0C99AFA}" type="presOf" srcId="{6FD83CBC-CC90-48EE-905E-EFEAD828603C}" destId="{1CAC81B4-0E7C-482C-8D6E-82A022683703}" srcOrd="0" destOrd="0" presId="urn:microsoft.com/office/officeart/2005/8/layout/default"/>
    <dgm:cxn modelId="{57655CF1-1FAB-4D87-AE88-53C599E0A1FD}" type="presOf" srcId="{62013F8C-4862-4877-8537-B1ECBA37EA32}" destId="{FB75E340-1333-45FE-8D55-8E820564FDDD}" srcOrd="0" destOrd="0" presId="urn:microsoft.com/office/officeart/2005/8/layout/default"/>
    <dgm:cxn modelId="{9D24675E-17F1-4FDD-8ACC-75346581D2B9}" srcId="{928A71CD-EC82-4D5A-86A4-45B2BDF63DF5}" destId="{D8E34A67-7C9E-40B5-82DB-AF2A387E8204}" srcOrd="2" destOrd="0" parTransId="{943DF215-E49A-477D-8994-3BA71A6E9117}" sibTransId="{9C2AB09B-0F7F-496A-B84B-37243D8E344E}"/>
    <dgm:cxn modelId="{5EDEC3EC-7651-468E-9EA3-F6ABFFDE15F4}" type="presOf" srcId="{E1E7D635-2470-45A7-98F8-BF7A7984B8DD}" destId="{20E85BEA-2AEE-4CAA-8624-4BB52C48D97A}" srcOrd="0" destOrd="0" presId="urn:microsoft.com/office/officeart/2005/8/layout/default"/>
    <dgm:cxn modelId="{727BECE5-C843-44BE-B5C0-EDB0F0C1B975}" type="presOf" srcId="{EA412ADC-3BB1-4DD1-B743-BB135ED18D78}" destId="{345C8E82-E3EE-4052-B6A0-A196A7A92683}" srcOrd="0" destOrd="0" presId="urn:microsoft.com/office/officeart/2005/8/layout/default"/>
    <dgm:cxn modelId="{E8E86831-BC29-4C4C-A828-3F8860CCA395}" srcId="{928A71CD-EC82-4D5A-86A4-45B2BDF63DF5}" destId="{EA412ADC-3BB1-4DD1-B743-BB135ED18D78}" srcOrd="0" destOrd="0" parTransId="{2503B6AC-711E-43ED-A48F-BF6C8C582152}" sibTransId="{77F296ED-540C-47EF-91B6-87189C8A299D}"/>
    <dgm:cxn modelId="{A48947A5-9764-4CB1-A868-9D342F0DF12E}" srcId="{928A71CD-EC82-4D5A-86A4-45B2BDF63DF5}" destId="{C017BDDA-F69D-46FB-BCF0-32AAA6205805}" srcOrd="3" destOrd="0" parTransId="{A61DC927-C2D8-4689-B284-20FBD0D30177}" sibTransId="{888B068E-37FE-4BBE-AB13-EABA1B272D5E}"/>
    <dgm:cxn modelId="{C96A76CE-7613-46C0-B4B2-CBDF90DC2DF5}" srcId="{928A71CD-EC82-4D5A-86A4-45B2BDF63DF5}" destId="{C55B41E3-4DC2-4BDD-96AC-C71B04CE79B3}" srcOrd="6" destOrd="0" parTransId="{FCDDB2EB-0878-4EB2-A26E-F38A1D82DF8E}" sibTransId="{DC8A1139-3C40-456B-97E3-6C503361753F}"/>
    <dgm:cxn modelId="{D2D2FA2A-4A09-4620-AFB0-0CBE9DE8B0A3}" srcId="{928A71CD-EC82-4D5A-86A4-45B2BDF63DF5}" destId="{E1E7D635-2470-45A7-98F8-BF7A7984B8DD}" srcOrd="1" destOrd="0" parTransId="{EAD8BB06-469E-4C47-A500-AC7D01AF9EB6}" sibTransId="{ABDA8D62-66CF-4689-99D7-14121C200A6D}"/>
    <dgm:cxn modelId="{500C798C-2BAC-4DA3-A5A6-AD36E388A1DA}" type="presOf" srcId="{C55B41E3-4DC2-4BDD-96AC-C71B04CE79B3}" destId="{DF2D29F2-836E-48B7-9216-BCD37C386C88}" srcOrd="0" destOrd="0" presId="urn:microsoft.com/office/officeart/2005/8/layout/default"/>
    <dgm:cxn modelId="{DA4B7682-CB23-4F2A-8CF0-D88FE502FC2D}" srcId="{928A71CD-EC82-4D5A-86A4-45B2BDF63DF5}" destId="{62013F8C-4862-4877-8537-B1ECBA37EA32}" srcOrd="5" destOrd="0" parTransId="{A1D2FBA1-E9C3-49A4-B437-24612FCE5566}" sibTransId="{F953F1A9-6CAD-469F-A2D7-CC415E30B508}"/>
    <dgm:cxn modelId="{A8A1711A-8E5B-4047-B9C9-1BC78EC8FC96}" type="presParOf" srcId="{F7716BA4-32C0-44B7-A5CD-8DBB6CC985AE}" destId="{345C8E82-E3EE-4052-B6A0-A196A7A92683}" srcOrd="0" destOrd="0" presId="urn:microsoft.com/office/officeart/2005/8/layout/default"/>
    <dgm:cxn modelId="{13A38DCD-9629-4F4D-B5B1-8C6C7FDCE0B6}" type="presParOf" srcId="{F7716BA4-32C0-44B7-A5CD-8DBB6CC985AE}" destId="{49F75D53-A717-4D3E-84F2-677546E7F272}" srcOrd="1" destOrd="0" presId="urn:microsoft.com/office/officeart/2005/8/layout/default"/>
    <dgm:cxn modelId="{7CC183C9-394D-4135-ADBD-84BC52BB9EE0}" type="presParOf" srcId="{F7716BA4-32C0-44B7-A5CD-8DBB6CC985AE}" destId="{20E85BEA-2AEE-4CAA-8624-4BB52C48D97A}" srcOrd="2" destOrd="0" presId="urn:microsoft.com/office/officeart/2005/8/layout/default"/>
    <dgm:cxn modelId="{E3B12A84-2EBD-4147-9488-6A9B68921F9F}" type="presParOf" srcId="{F7716BA4-32C0-44B7-A5CD-8DBB6CC985AE}" destId="{72724DBB-22E0-4820-BF67-F0928733F5C2}" srcOrd="3" destOrd="0" presId="urn:microsoft.com/office/officeart/2005/8/layout/default"/>
    <dgm:cxn modelId="{A69EFC9A-1720-47FE-AF68-C73124B853BB}" type="presParOf" srcId="{F7716BA4-32C0-44B7-A5CD-8DBB6CC985AE}" destId="{748D8A4B-AFE9-4EC4-A44E-3CE2C39D5DEC}" srcOrd="4" destOrd="0" presId="urn:microsoft.com/office/officeart/2005/8/layout/default"/>
    <dgm:cxn modelId="{B0F0D7D6-B4C6-4ACB-BA98-7B9E04817958}" type="presParOf" srcId="{F7716BA4-32C0-44B7-A5CD-8DBB6CC985AE}" destId="{6B90BDCF-7815-4AB9-9198-9316650C8D9D}" srcOrd="5" destOrd="0" presId="urn:microsoft.com/office/officeart/2005/8/layout/default"/>
    <dgm:cxn modelId="{97899726-869F-45FA-BC54-ACF07C851A2B}" type="presParOf" srcId="{F7716BA4-32C0-44B7-A5CD-8DBB6CC985AE}" destId="{A8BFF88A-39EE-4D36-92C6-D47AF69A9BFA}" srcOrd="6" destOrd="0" presId="urn:microsoft.com/office/officeart/2005/8/layout/default"/>
    <dgm:cxn modelId="{002FEA64-52C0-470C-8EF7-19551E634038}" type="presParOf" srcId="{F7716BA4-32C0-44B7-A5CD-8DBB6CC985AE}" destId="{D57C120D-6890-4A31-AA0E-5A38F823A3A7}" srcOrd="7" destOrd="0" presId="urn:microsoft.com/office/officeart/2005/8/layout/default"/>
    <dgm:cxn modelId="{F34FE2F3-5836-4857-AEF7-69B0985C219A}" type="presParOf" srcId="{F7716BA4-32C0-44B7-A5CD-8DBB6CC985AE}" destId="{1CAC81B4-0E7C-482C-8D6E-82A022683703}" srcOrd="8" destOrd="0" presId="urn:microsoft.com/office/officeart/2005/8/layout/default"/>
    <dgm:cxn modelId="{12341F7A-2F32-48E3-AD7E-8391AEE2A43B}" type="presParOf" srcId="{F7716BA4-32C0-44B7-A5CD-8DBB6CC985AE}" destId="{61417CD1-9DE4-4DF2-BB12-C81ACC4026CC}" srcOrd="9" destOrd="0" presId="urn:microsoft.com/office/officeart/2005/8/layout/default"/>
    <dgm:cxn modelId="{772D71EA-6CC4-45C5-95FE-AF1AAB0BC02B}" type="presParOf" srcId="{F7716BA4-32C0-44B7-A5CD-8DBB6CC985AE}" destId="{FB75E340-1333-45FE-8D55-8E820564FDDD}" srcOrd="10" destOrd="0" presId="urn:microsoft.com/office/officeart/2005/8/layout/default"/>
    <dgm:cxn modelId="{0E6ACB9A-948D-46B9-A56A-C8902E6210A6}" type="presParOf" srcId="{F7716BA4-32C0-44B7-A5CD-8DBB6CC985AE}" destId="{5F28C6F1-2788-4284-A04E-203156C89C7D}" srcOrd="11" destOrd="0" presId="urn:microsoft.com/office/officeart/2005/8/layout/default"/>
    <dgm:cxn modelId="{ED638725-99E2-4988-B3BF-29A63F680AFA}" type="presParOf" srcId="{F7716BA4-32C0-44B7-A5CD-8DBB6CC985AE}" destId="{DF2D29F2-836E-48B7-9216-BCD37C386C88}" srcOrd="12" destOrd="0" presId="urn:microsoft.com/office/officeart/2005/8/layout/default"/>
    <dgm:cxn modelId="{E8B2E284-B77C-465C-A52F-4C37C7732D8C}" type="presParOf" srcId="{F7716BA4-32C0-44B7-A5CD-8DBB6CC985AE}" destId="{7E2E008F-0525-4F23-B6FF-8893AF149966}" srcOrd="13" destOrd="0" presId="urn:microsoft.com/office/officeart/2005/8/layout/default"/>
    <dgm:cxn modelId="{39D7436E-FED2-4B30-83CB-D87B5E2690E2}" type="presParOf" srcId="{F7716BA4-32C0-44B7-A5CD-8DBB6CC985AE}" destId="{3D09D46F-8D4B-47E5-B6FF-7D718279CD4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8E82-E3EE-4052-B6A0-A196A7A92683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" y="645"/>
        <a:ext cx="2262336" cy="1357401"/>
      </dsp:txXfrm>
    </dsp:sp>
    <dsp:sp modelId="{20E85BEA-2AEE-4CAA-8624-4BB52C48D97A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631" y="645"/>
        <a:ext cx="2262336" cy="1357401"/>
      </dsp:txXfrm>
    </dsp:sp>
    <dsp:sp modelId="{748D8A4B-AFE9-4EC4-A44E-3CE2C39D5DEC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201" y="645"/>
        <a:ext cx="2262336" cy="1357401"/>
      </dsp:txXfrm>
    </dsp:sp>
    <dsp:sp modelId="{A8BFF88A-39EE-4D36-92C6-D47AF69A9BFA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" y="1584280"/>
        <a:ext cx="2262336" cy="1357401"/>
      </dsp:txXfrm>
    </dsp:sp>
    <dsp:sp modelId="{1CAC81B4-0E7C-482C-8D6E-82A022683703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631" y="1584280"/>
        <a:ext cx="2262336" cy="1357401"/>
      </dsp:txXfrm>
    </dsp:sp>
    <dsp:sp modelId="{FB75E340-1333-45FE-8D55-8E820564FDD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201" y="1584280"/>
        <a:ext cx="2262336" cy="1357401"/>
      </dsp:txXfrm>
    </dsp:sp>
    <dsp:sp modelId="{DF2D29F2-836E-48B7-9216-BCD37C386C88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9346" y="3167916"/>
        <a:ext cx="2262336" cy="1357401"/>
      </dsp:txXfrm>
    </dsp:sp>
    <dsp:sp modelId="{3D09D46F-8D4B-47E5-B6FF-7D718279CD4D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7916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204C-66FD-4F7B-BE04-1E9DE6E5AB8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5D1E-283E-4816-A2E3-347C646B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Эйдетика</a:t>
            </a:r>
            <a:r>
              <a:rPr lang="en-US" b="1" i="1" dirty="0" smtClean="0"/>
              <a:t>-</a:t>
            </a:r>
            <a:br>
              <a:rPr lang="en-US" b="1" i="1" dirty="0" smtClean="0"/>
            </a:br>
            <a:r>
              <a:rPr lang="ru-RU" b="1" i="1" dirty="0" smtClean="0"/>
              <a:t>работа с одаренными детьми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2400" b="1" dirty="0">
                <a:solidFill>
                  <a:schemeClr val="tx1"/>
                </a:solidFill>
              </a:rPr>
              <a:t>Выполнила: воспитатель </a:t>
            </a:r>
            <a:r>
              <a:rPr lang="en-US" altLang="ru-RU" sz="2400" b="1" dirty="0">
                <a:solidFill>
                  <a:schemeClr val="tx1"/>
                </a:solidFill>
              </a:rPr>
              <a:t> </a:t>
            </a:r>
            <a:endParaRPr lang="ru-RU" altLang="ru-RU" sz="2400" b="1" dirty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altLang="ru-RU" sz="2400" b="1" dirty="0">
                <a:solidFill>
                  <a:schemeClr val="tx1"/>
                </a:solidFill>
              </a:rPr>
              <a:t> Дмитриева Ирина Валентиновна</a:t>
            </a:r>
          </a:p>
          <a:p>
            <a:endParaRPr lang="ru-RU" sz="2400" dirty="0"/>
          </a:p>
        </p:txBody>
      </p:sp>
      <p:pic>
        <p:nvPicPr>
          <p:cNvPr id="4" name="Picture 10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1903806" cy="2786058"/>
          </a:xfrm>
          <a:prstGeom prst="rect">
            <a:avLst/>
          </a:prstGeom>
          <a:noFill/>
        </p:spPr>
      </p:pic>
      <p:pic>
        <p:nvPicPr>
          <p:cNvPr id="5" name="Picture 4" descr="ᐈ Картинки наблюдатель фотографии, картинки наблюдатель | скачать на 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2928926"/>
          </a:xfrm>
          <a:prstGeom prst="rect">
            <a:avLst/>
          </a:prstGeom>
          <a:noFill/>
        </p:spPr>
      </p:pic>
      <p:pic>
        <p:nvPicPr>
          <p:cNvPr id="7" name="Picture 12" descr="Идея-концепция . — Стоковое фото © rukanoga #11022899"/>
          <p:cNvPicPr>
            <a:picLocks noChangeAspect="1" noChangeArrowheads="1"/>
          </p:cNvPicPr>
          <p:nvPr/>
        </p:nvPicPr>
        <p:blipFill>
          <a:blip r:embed="rId4"/>
          <a:srcRect l="59062" t="51695" r="14815" b="2645"/>
          <a:stretch>
            <a:fillRect/>
          </a:stretch>
        </p:blipFill>
        <p:spPr bwMode="auto">
          <a:xfrm>
            <a:off x="1331640" y="4797152"/>
            <a:ext cx="1214414" cy="1857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16971" y="404664"/>
            <a:ext cx="43044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b="1" dirty="0"/>
              <a:t>МАДОУ  «Детский сад  № 145»</a:t>
            </a:r>
          </a:p>
          <a:p>
            <a:pPr algn="ctr"/>
            <a:r>
              <a:rPr lang="ru-RU" altLang="ru-RU" sz="2400" b="1" dirty="0"/>
              <a:t>            г. Хабаровск</a:t>
            </a:r>
          </a:p>
          <a:p>
            <a:pPr algn="ctr"/>
            <a:endParaRPr lang="ru-RU" dirty="0"/>
          </a:p>
        </p:txBody>
      </p:sp>
      <p:pic>
        <p:nvPicPr>
          <p:cNvPr id="9" name="Picture 12" descr="Идея-концепция . — Стоковое фото © rukanoga #11022899"/>
          <p:cNvPicPr>
            <a:picLocks noChangeAspect="1" noChangeArrowheads="1"/>
          </p:cNvPicPr>
          <p:nvPr/>
        </p:nvPicPr>
        <p:blipFill>
          <a:blip r:embed="rId4"/>
          <a:srcRect l="12962" t="8466" r="54972" b="15172"/>
          <a:stretch>
            <a:fillRect/>
          </a:stretch>
        </p:blipFill>
        <p:spPr bwMode="auto">
          <a:xfrm>
            <a:off x="264559" y="3929066"/>
            <a:ext cx="119990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7488832" cy="3543312"/>
          </a:xfrm>
        </p:spPr>
        <p:txBody>
          <a:bodyPr>
            <a:normAutofit/>
          </a:bodyPr>
          <a:lstStyle/>
          <a:p>
            <a:r>
              <a:rPr lang="ru-RU" sz="2800" b="1" dirty="0"/>
              <a:t>Зрительная </a:t>
            </a:r>
            <a:r>
              <a:rPr lang="ru-RU" sz="2800" b="1" dirty="0" smtClean="0"/>
              <a:t>прорисовка</a:t>
            </a:r>
          </a:p>
          <a:p>
            <a:endParaRPr lang="ru-RU" sz="2000" b="1" dirty="0"/>
          </a:p>
          <a:p>
            <a:pPr marL="0" indent="0" algn="just">
              <a:buNone/>
            </a:pPr>
            <a:r>
              <a:rPr lang="ru-RU" sz="2000" dirty="0" smtClean="0"/>
              <a:t> 	Этот </a:t>
            </a:r>
            <a:r>
              <a:rPr lang="ru-RU" sz="2000" dirty="0"/>
              <a:t>метод хорош для запоминания цифровых и буквенных обозначений – как раз для высшей математики, что начинается уже с начальной школы! Его изюминка состоит в том, что к контурам любого символа добавляются детали и одним движением мозговой извилины с маленькой долей фантазии сухой знак превращается в предмет.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357166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/>
              <a:t>Ключевые приёмы эйдетики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1800" dirty="0"/>
              <a:t>Вот попробуйте, какие «рога и копыта» у вас получатся из цифр от 0 до</a:t>
            </a:r>
            <a:r>
              <a:rPr lang="ru-RU" sz="2000" dirty="0"/>
              <a:t> 9.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382676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У </a:t>
            </a:r>
            <a:r>
              <a:rPr lang="ru-RU" sz="1800" dirty="0"/>
              <a:t>меня нолик – это зеркало.</a:t>
            </a:r>
          </a:p>
          <a:p>
            <a:pPr marL="0" indent="0">
              <a:buNone/>
            </a:pPr>
            <a:r>
              <a:rPr lang="ru-RU" sz="1800" dirty="0"/>
              <a:t>Из единицы вышла ёлка.</a:t>
            </a:r>
          </a:p>
          <a:p>
            <a:pPr marL="0" indent="0">
              <a:buNone/>
            </a:pPr>
            <a:r>
              <a:rPr lang="ru-RU" sz="1800" dirty="0"/>
              <a:t>Из двойки – всеми любимый лебедь.</a:t>
            </a:r>
          </a:p>
          <a:p>
            <a:pPr marL="0" indent="0">
              <a:buNone/>
            </a:pPr>
            <a:r>
              <a:rPr lang="ru-RU" sz="1800" dirty="0"/>
              <a:t>Тройка превращается в змею.</a:t>
            </a:r>
          </a:p>
          <a:p>
            <a:pPr marL="0" indent="0">
              <a:buNone/>
            </a:pPr>
            <a:r>
              <a:rPr lang="ru-RU" sz="1800" dirty="0"/>
              <a:t>Четвёрка стала парусником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8407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068960"/>
            <a:ext cx="5124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можно </a:t>
            </a:r>
            <a:r>
              <a:rPr lang="ru-RU" dirty="0"/>
              <a:t>представить цифры так, как на картинке.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90872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Пятёрка – морским коньком.</a:t>
            </a:r>
          </a:p>
          <a:p>
            <a:pPr algn="just"/>
            <a:r>
              <a:rPr lang="ru-RU" dirty="0"/>
              <a:t>Из шестёрки я сделала весёлого кита.</a:t>
            </a:r>
          </a:p>
          <a:p>
            <a:pPr algn="just"/>
            <a:r>
              <a:rPr lang="ru-RU" dirty="0"/>
              <a:t>Семёрка – это бумеранг.</a:t>
            </a:r>
          </a:p>
          <a:p>
            <a:pPr algn="just"/>
            <a:r>
              <a:rPr lang="ru-RU" dirty="0"/>
              <a:t>Восьмёрка похожа на снеговика.</a:t>
            </a:r>
          </a:p>
          <a:p>
            <a:pPr algn="just"/>
            <a:r>
              <a:rPr lang="ru-RU" dirty="0"/>
              <a:t>А девятка – это воздушный шарик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Рисуя такие заколдованные цифры и буквы, дети потом их видят в окружающих предметах</a:t>
            </a:r>
          </a:p>
        </p:txBody>
      </p:sp>
    </p:spTree>
    <p:extLst>
      <p:ext uri="{BB962C8B-B14F-4D97-AF65-F5344CB8AC3E}">
        <p14:creationId xmlns:p14="http://schemas.microsoft.com/office/powerpoint/2010/main" val="24015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70" y="404664"/>
            <a:ext cx="7848872" cy="648072"/>
          </a:xfrm>
        </p:spPr>
        <p:txBody>
          <a:bodyPr>
            <a:noAutofit/>
          </a:bodyPr>
          <a:lstStyle/>
          <a:p>
            <a:pPr algn="l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800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Она служит для запоминания томов Пушкина и ему подобных любителей писать многостраничные поэмы, которые потом дети в школьном возрасте учат. Заключается этот метод в предварительном погружении в атмосферу стиха. Возьмём, для примера, того же Александра Сергеевича и представим дуб, русалку, ходящего по ювелирному украшению кота, богатырей и создадим ассоциативный ряд.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6"/>
            <a:ext cx="78488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970" y="557064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dirty="0" smtClean="0"/>
              <a:t>Мысленная прорисовка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Запоминание </a:t>
            </a:r>
            <a:r>
              <a:rPr lang="ru-RU" b="1" dirty="0"/>
              <a:t>точной информации</a:t>
            </a:r>
            <a:br>
              <a:rPr lang="ru-RU" b="1" dirty="0"/>
            </a:br>
            <a:r>
              <a:rPr lang="ru-RU" sz="2700" dirty="0" smtClean="0"/>
              <a:t>Этот метод развития эйдетической памяти разделён на приёмы.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1872207"/>
          </a:xfrm>
        </p:spPr>
        <p:txBody>
          <a:bodyPr/>
          <a:lstStyle/>
          <a:p>
            <a:r>
              <a:rPr lang="ru-RU" sz="2800" b="1" dirty="0"/>
              <a:t>Мнемоника</a:t>
            </a:r>
          </a:p>
          <a:p>
            <a:pPr marL="0" indent="0" algn="just">
              <a:buNone/>
            </a:pPr>
            <a:r>
              <a:rPr lang="ru-RU" sz="2000" dirty="0"/>
              <a:t>Такая специальная техника, что даёт возможность запоминать незапоминающееся через изменение вида информации. Яркий пример мнемоники – возможность выучить цвета радуги через всем известную поговорку: «Каждый Охотник Желает Знать, Где Сидит Фазан».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111143" cy="29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100" b="1" dirty="0"/>
              <a:t>Цепная реакция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88031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Это </a:t>
            </a:r>
            <a:r>
              <a:rPr lang="ru-RU" dirty="0"/>
              <a:t>построение ассоциативных цепочек, когда из одного образа выплывает другой, помогая воспроизвести правильную последовательность.</a:t>
            </a:r>
          </a:p>
          <a:p>
            <a:pPr marL="0" indent="0">
              <a:buNone/>
            </a:pPr>
            <a:r>
              <a:rPr lang="ru-RU" dirty="0" smtClean="0"/>
              <a:t>         Вот</a:t>
            </a:r>
            <a:r>
              <a:rPr lang="ru-RU" dirty="0"/>
              <a:t>, например, </a:t>
            </a:r>
            <a:r>
              <a:rPr lang="ru-RU" dirty="0" smtClean="0"/>
              <a:t>задание</a:t>
            </a:r>
            <a:r>
              <a:rPr lang="ru-RU" dirty="0"/>
              <a:t>: запомните 12 слов</a:t>
            </a:r>
          </a:p>
          <a:p>
            <a:pPr marL="0" indent="0">
              <a:buNone/>
            </a:pPr>
            <a:r>
              <a:rPr lang="ru-RU" dirty="0">
                <a:solidFill>
                  <a:srgbClr val="660033"/>
                </a:solidFill>
              </a:rPr>
              <a:t>Огурец-лодка-комар-конверт-трубочка-гусеница-книга-рис-фонтан-машина-фара-медведь.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этого придётся составить свой видеофильм. Вот я разрезаю огурец, сделав из него лодку, в которую попадает комар. Комар прячется в конверт, который уносится ветром, на пути сворачиваясь трубочкой в виде гусеницы. Она приземляется в книгу, на страницах там много слов «рис». </a:t>
            </a:r>
            <a:r>
              <a:rPr lang="ru-RU" dirty="0" err="1"/>
              <a:t>Рисинки</a:t>
            </a:r>
            <a:r>
              <a:rPr lang="ru-RU" dirty="0"/>
              <a:t> высыпаются из книги, как фонтан и попадают в проезжающую машину, разбивая ей фары. Один осколок от фары очень похож на медведя. Вот такой у меня фильм: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208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 err="1"/>
              <a:t>Акровербальная</a:t>
            </a:r>
            <a:r>
              <a:rPr lang="ru-RU" sz="2800" b="1" dirty="0"/>
              <a:t> техника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Такие приёмы, которые преобразуют материал в интересные стишки и песенки, позволяющие легче запоминать. </a:t>
            </a:r>
            <a:r>
              <a:rPr lang="ru-RU" sz="2000" dirty="0" err="1"/>
              <a:t>Акровербальные</a:t>
            </a:r>
            <a:r>
              <a:rPr lang="ru-RU" sz="2000" dirty="0"/>
              <a:t> преобразования особенно популярны при изучении детьми в школьном возрасте иностранных языков, когда не даются для запоминания чужестранные слова. Для других случаев есть тоже такие приёмчики хорошие. Ну вот, например, с детьми дошкольного возраста учим дни недели:</a:t>
            </a:r>
          </a:p>
        </p:txBody>
      </p:sp>
      <p:pic>
        <p:nvPicPr>
          <p:cNvPr id="5122" name="Picture 2" descr="стишок-про-дни-нед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5"/>
            <a:ext cx="691276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или вот зашифрованное: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843881"/>
            <a:ext cx="5343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 теории к практике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19256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Как это выглядит в теории и что такое эйдетика, мы теперь знаем. В дополнение к ранее указанным упражнениям на развитие памяти и мышления вот вам на тренировку ещё ряд. Если вовлечётесь в процесс развития образной памяти, можно взять их за основу, придумав что-то своё новенькое. К слову, развивать эйдетическую память можно уже с 3-4 летнего возраста.</a:t>
            </a:r>
          </a:p>
          <a:p>
            <a:pPr marL="0" indent="0" algn="just">
              <a:buNone/>
            </a:pPr>
            <a:r>
              <a:rPr lang="ru-RU" sz="2000" b="1" dirty="0"/>
              <a:t>Сочиняем</a:t>
            </a:r>
          </a:p>
          <a:p>
            <a:pPr marL="0" indent="0" algn="just">
              <a:buNone/>
            </a:pPr>
            <a:r>
              <a:rPr lang="ru-RU" sz="2000" dirty="0"/>
              <a:t>Даём несколько карточек, их запоминаем и сочиняем сказки и небылицы, чтобы в определённой последовательности встречались заданные предметы.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1764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485" y="494000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Усложняемся, подобрав заранее тему для фантазии, например, школа, отпуск, спорт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40162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43924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Ищем</a:t>
            </a:r>
            <a:r>
              <a:rPr lang="ru-RU" b="1" dirty="0"/>
              <a:t>, что пропало</a:t>
            </a:r>
          </a:p>
          <a:p>
            <a:pPr marL="0" indent="0" algn="just">
              <a:buNone/>
            </a:pPr>
            <a:r>
              <a:rPr lang="ru-RU" dirty="0" smtClean="0"/>
              <a:t>   Выкладываем </a:t>
            </a:r>
            <a:r>
              <a:rPr lang="ru-RU" dirty="0"/>
              <a:t>карточки картинкой вверх для запоминания, а затем просим ребёнка отвернуться, и </a:t>
            </a:r>
            <a:r>
              <a:rPr lang="ru-RU" dirty="0" smtClean="0"/>
              <a:t>«шкодим»: </a:t>
            </a:r>
            <a:r>
              <a:rPr lang="ru-RU" dirty="0"/>
              <a:t>убираем одну-две карточки. Их-то и нужно вспомнить.</a:t>
            </a:r>
          </a:p>
          <a:p>
            <a:pPr marL="0" indent="0" algn="just">
              <a:buNone/>
            </a:pPr>
            <a:r>
              <a:rPr lang="ru-RU" b="1" dirty="0" smtClean="0"/>
              <a:t> </a:t>
            </a:r>
          </a:p>
          <a:p>
            <a:pPr marL="0" indent="0" algn="just">
              <a:buNone/>
            </a:pPr>
            <a:r>
              <a:rPr lang="ru-RU" b="1" dirty="0" smtClean="0"/>
              <a:t>Исследуем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Для </a:t>
            </a:r>
            <a:r>
              <a:rPr lang="ru-RU" dirty="0"/>
              <a:t>этого берём интересный предмет и начинаем его исследовать, давая как можно больше его признаков, начиная с формы, цвета, материала, декора, повреждений, недостатков и прочих.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 Отгадываем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Загадайте </a:t>
            </a:r>
            <a:r>
              <a:rPr lang="ru-RU" dirty="0"/>
              <a:t>предмет, который есть в поле зрения. При помощи наводящих вопросов ребёнок должен вывести сам себя на отгадку. Не забывайте меняться ролями!</a:t>
            </a:r>
          </a:p>
          <a:p>
            <a:pPr marL="0" indent="0" algn="just">
              <a:buNone/>
            </a:pPr>
            <a:r>
              <a:rPr lang="ru-RU" b="1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Слушаем</a:t>
            </a:r>
          </a:p>
          <a:p>
            <a:pPr marL="0" indent="0">
              <a:buNone/>
            </a:pPr>
            <a:endParaRPr lang="ru-RU" sz="2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764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12776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в доме есть разные музыкальные инструменты либо пищалки-</a:t>
            </a:r>
            <a:r>
              <a:rPr lang="ru-RU" sz="2000" dirty="0" err="1"/>
              <a:t>жужжалки</a:t>
            </a:r>
            <a:r>
              <a:rPr lang="ru-RU" sz="2000" dirty="0"/>
              <a:t>, издающие звуки, соберите их в кучу, познакомьте ребёнка с их звучаниями, чтобы он запомнил, что чем «говорит», и начинайте отгадывать.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Нюхаем</a:t>
            </a:r>
          </a:p>
          <a:p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коробочкам разложите всякие ароматные </a:t>
            </a:r>
            <a:r>
              <a:rPr lang="ru-RU" sz="2000" dirty="0" err="1"/>
              <a:t>вкусняшки</a:t>
            </a:r>
            <a:r>
              <a:rPr lang="ru-RU" sz="2000" dirty="0"/>
              <a:t> – травки, кофе, чеснок, лук, фрукты. Познакомьтесь с источниками запахов поближе. А теперь спрячьте всё, завяжите ребёнку глаза. Будем играть в «</a:t>
            </a:r>
            <a:r>
              <a:rPr lang="ru-RU" sz="2000" dirty="0" err="1"/>
              <a:t>нюхача</a:t>
            </a:r>
            <a:r>
              <a:rPr lang="ru-RU" sz="2000" dirty="0"/>
              <a:t>». Вот так в несложных играх можно тренировать эйдетические способности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3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ᐈ Картинки наблюдатель фотографии, картинки наблюдатель | скачать на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29289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57364"/>
            <a:ext cx="6696744" cy="3543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	</a:t>
            </a:r>
          </a:p>
          <a:p>
            <a:pPr algn="just">
              <a:buNone/>
            </a:pPr>
            <a:endParaRPr lang="ru-RU" b="1" i="1" dirty="0"/>
          </a:p>
          <a:p>
            <a:pPr algn="just">
              <a:buNone/>
            </a:pPr>
            <a:r>
              <a:rPr lang="ru-RU" b="1" i="1" dirty="0" smtClean="0"/>
              <a:t>	</a:t>
            </a:r>
            <a:r>
              <a:rPr lang="ru-RU" i="1" dirty="0" smtClean="0"/>
              <a:t>Эйдетика - это </a:t>
            </a:r>
            <a:r>
              <a:rPr lang="ru-RU" b="1" i="1" dirty="0" smtClean="0"/>
              <a:t>приёмы развития памяти </a:t>
            </a:r>
            <a:r>
              <a:rPr lang="ru-RU" i="1" dirty="0" smtClean="0"/>
              <a:t>через образное и ассоциативное мышление. </a:t>
            </a:r>
            <a:endParaRPr lang="ru-RU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357166"/>
            <a:ext cx="6072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Что?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Метод </a:t>
            </a:r>
            <a:r>
              <a:rPr lang="ru-RU" dirty="0" smtClean="0"/>
              <a:t>эйдетики практически не имеет «противопоказаний». Но при его использовании в развивающих занятиях, все-таки следует учитывать </a:t>
            </a:r>
            <a:r>
              <a:rPr lang="ru-RU" b="1" dirty="0" smtClean="0"/>
              <a:t>психологические особенности детей</a:t>
            </a:r>
            <a:r>
              <a:rPr lang="ru-RU" dirty="0" smtClean="0"/>
              <a:t> раннего возраста:</a:t>
            </a:r>
          </a:p>
          <a:p>
            <a:pPr algn="just"/>
            <a:r>
              <a:rPr lang="ru-RU" dirty="0" smtClean="0"/>
              <a:t>быстрая утомляемость, как умственная, так и физическая требует тщательного подбора времени занятий, строгого соблюдения режима сна и бодрствования ребенка.</a:t>
            </a:r>
          </a:p>
          <a:p>
            <a:pPr algn="just"/>
            <a:r>
              <a:rPr lang="ru-RU" dirty="0" smtClean="0"/>
              <a:t>для проведения занятий крайне важно присутствие положительных эмоций и желания ребенка играть. Если ребенок не выспался, или заболел, капризничает, интересную игру лучше отложить до тех пор, когда нежелательные отрицательные факторы будут устранены.</a:t>
            </a:r>
          </a:p>
          <a:p>
            <a:pPr algn="just"/>
            <a:r>
              <a:rPr lang="ru-RU" dirty="0" smtClean="0"/>
              <a:t>дети в раннем возрасте не способны концентрировать внимание на предмете больше 5-7 минут. Поэтому должны планировать занятия с учетом времени, необходимого для передышки. Взрослым необходимо проявить терпение.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Идея-концепция . — Стоковое фото © rukanoga #11022899"/>
          <p:cNvPicPr>
            <a:picLocks noChangeAspect="1" noChangeArrowheads="1"/>
          </p:cNvPicPr>
          <p:nvPr/>
        </p:nvPicPr>
        <p:blipFill>
          <a:blip r:embed="rId2"/>
          <a:srcRect l="59062" t="51695" r="14815" b="2645"/>
          <a:stretch>
            <a:fillRect/>
          </a:stretch>
        </p:blipFill>
        <p:spPr bwMode="auto">
          <a:xfrm>
            <a:off x="7358082" y="5000636"/>
            <a:ext cx="1214414" cy="18573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543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 	Методика основана на </a:t>
            </a:r>
            <a:r>
              <a:rPr lang="ru-RU" b="1" i="1" dirty="0" smtClean="0"/>
              <a:t>запоминании информации с помощью зрительных впечатлений</a:t>
            </a:r>
            <a:r>
              <a:rPr lang="ru-RU" i="1" dirty="0" smtClean="0"/>
              <a:t>, которые помогают удерживать и воспроизводить в деталях образ воспринятого ранее предмета или явления.</a:t>
            </a:r>
            <a:endParaRPr lang="ru-RU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357166"/>
            <a:ext cx="6072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/>
              <a:t>Как?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2" descr="Идея-концепция . — Стоковое фото © rukanoga #11022899"/>
          <p:cNvPicPr>
            <a:picLocks noChangeAspect="1" noChangeArrowheads="1"/>
          </p:cNvPicPr>
          <p:nvPr/>
        </p:nvPicPr>
        <p:blipFill>
          <a:blip r:embed="rId2"/>
          <a:srcRect l="12962" t="8466" r="54972" b="15172"/>
          <a:stretch>
            <a:fillRect/>
          </a:stretch>
        </p:blipFill>
        <p:spPr bwMode="auto">
          <a:xfrm>
            <a:off x="6215074" y="4077072"/>
            <a:ext cx="1199904" cy="235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194" y="0"/>
            <a:ext cx="1903806" cy="27860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488832" cy="5400600"/>
          </a:xfrm>
        </p:spPr>
        <p:txBody>
          <a:bodyPr>
            <a:noAutofit/>
          </a:bodyPr>
          <a:lstStyle/>
          <a:p>
            <a:pPr marL="0" indent="19050" algn="just" fontAlgn="base">
              <a:buNone/>
            </a:pPr>
            <a:r>
              <a:rPr lang="ru-RU" sz="1800" i="0" dirty="0"/>
              <a:t> </a:t>
            </a:r>
            <a:r>
              <a:rPr lang="ru-RU" sz="1800" i="0" dirty="0" smtClean="0"/>
              <a:t>  </a:t>
            </a:r>
            <a:r>
              <a:rPr lang="ru-RU" sz="2000" i="0" dirty="0" smtClean="0"/>
              <a:t>Для </a:t>
            </a:r>
            <a:r>
              <a:rPr lang="ru-RU" sz="2000" i="0" dirty="0" smtClean="0"/>
              <a:t>современного человека существует огромная потребность в эффективной и быстрой </a:t>
            </a:r>
            <a:r>
              <a:rPr lang="ru-RU" sz="2000" b="1" i="0" dirty="0" smtClean="0"/>
              <a:t>обработке информации</a:t>
            </a:r>
            <a:r>
              <a:rPr lang="ru-RU" sz="2000" i="0" dirty="0" smtClean="0"/>
              <a:t>. Требуется прочитать огромное количество книг, чтобы быть успешным в этой жизни, следовательно, увеличились и объемы информации хранящиеся в нашей памяти. 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Подробно пересказывать тексты, параграфы, истории.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Запоминать лица, имена, профессии.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Учить стихи без зубрежки.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Помнить дни рождения, даты, номера машин и телефонов, формулы, сложные комбинации чисел.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Запоминать правила и теоремы, географические названия.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i="0" dirty="0" smtClean="0"/>
              <a:t>Запоминать любую необходимую информацию.</a:t>
            </a:r>
          </a:p>
          <a:p>
            <a:pPr algn="just">
              <a:buNone/>
            </a:pPr>
            <a:r>
              <a:rPr lang="ru-RU" sz="2000" i="0" dirty="0" smtClean="0"/>
              <a:t>Эйдетика хорошо увеличивает творческий потенциал. Ребёнок по-новому начинает относиться к окружающей среде и к самому себе, выполняя упражнения в формате простых и увлекательных игр</a:t>
            </a:r>
            <a:r>
              <a:rPr lang="ru-RU" sz="1800" i="0" dirty="0" smtClean="0"/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357166"/>
            <a:ext cx="6072230" cy="91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/>
              <a:t>Зачем?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0" u="sng" dirty="0" smtClean="0"/>
              <a:t>Немного истории…</a:t>
            </a:r>
            <a:endParaRPr lang="ru-RU" sz="5400" b="1" i="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переводе с греческого «</a:t>
            </a:r>
            <a:r>
              <a:rPr lang="ru-RU" sz="2000" b="1" dirty="0" err="1"/>
              <a:t>Эйдос</a:t>
            </a:r>
            <a:r>
              <a:rPr lang="ru-RU" sz="2000" b="1" dirty="0"/>
              <a:t>» - обозначает «образ».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en-US" sz="2000" dirty="0" smtClean="0"/>
              <a:t> </a:t>
            </a:r>
            <a:r>
              <a:rPr lang="ru-RU" sz="2000" dirty="0"/>
              <a:t>Термин «эйдетизм» и «эйдетика» были введены в науку сербским </a:t>
            </a:r>
            <a:r>
              <a:rPr lang="ru-RU" sz="2000" dirty="0" smtClean="0"/>
              <a:t> ученным     </a:t>
            </a:r>
            <a:r>
              <a:rPr lang="ru-RU" sz="2000" dirty="0"/>
              <a:t>Виктором	</a:t>
            </a:r>
            <a:r>
              <a:rPr lang="ru-RU" sz="2000" dirty="0" err="1"/>
              <a:t>Урбанчичем</a:t>
            </a:r>
            <a:r>
              <a:rPr lang="ru-RU" sz="2000" dirty="0"/>
              <a:t> в 1907 году, который выяснил, что это специфический вид памяти, который способен на образном уровне воспроизводить предметы или явления.</a:t>
            </a:r>
          </a:p>
          <a:p>
            <a:pPr marL="0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России в 20х и 30х годах изучением и применением этого вида памяти занимались ученные </a:t>
            </a:r>
            <a:r>
              <a:rPr lang="ru-RU" sz="2000" dirty="0" smtClean="0"/>
              <a:t>Лев Семенович </a:t>
            </a:r>
            <a:r>
              <a:rPr lang="ru-RU" sz="2000" dirty="0"/>
              <a:t>Выготский, </a:t>
            </a:r>
            <a:r>
              <a:rPr lang="ru-RU" sz="2000" dirty="0" smtClean="0"/>
              <a:t>Александр Романович </a:t>
            </a:r>
            <a:r>
              <a:rPr lang="ru-RU" sz="2000" dirty="0" err="1" smtClean="0"/>
              <a:t>Лурия</a:t>
            </a:r>
            <a:r>
              <a:rPr lang="ru-RU" sz="2000" dirty="0"/>
              <a:t>, </a:t>
            </a:r>
            <a:r>
              <a:rPr lang="ru-RU" sz="2000" dirty="0" smtClean="0"/>
              <a:t>Павел Петрович </a:t>
            </a:r>
            <a:r>
              <a:rPr lang="ru-RU" sz="2000" dirty="0" err="1" smtClean="0"/>
              <a:t>Блонский</a:t>
            </a:r>
            <a:r>
              <a:rPr lang="ru-RU" sz="2000" dirty="0" smtClean="0"/>
              <a:t> и </a:t>
            </a:r>
            <a:r>
              <a:rPr lang="ru-RU" sz="2000" dirty="0"/>
              <a:t>другие.</a:t>
            </a:r>
          </a:p>
          <a:p>
            <a:pPr marL="0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1989 году в России открылась первая школа эйдетики для детей и взрослых. Ее основатель - Матюгин </a:t>
            </a:r>
            <a:r>
              <a:rPr lang="ru-RU" sz="2000" dirty="0" smtClean="0"/>
              <a:t>Игорь Юрьевич доктор </a:t>
            </a:r>
            <a:r>
              <a:rPr lang="ru-RU" sz="2000" dirty="0"/>
              <a:t>педагогических наук, который разработал основу эйдетики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00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/>
              <a:t>… А </a:t>
            </a:r>
            <a:r>
              <a:rPr lang="ru-RU" sz="5400" u="sng" dirty="0" smtClean="0"/>
              <a:t>теперь наука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1"/>
            <a:ext cx="7776864" cy="370100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Эйдетика </a:t>
            </a:r>
            <a:r>
              <a:rPr lang="ru-RU" sz="2000" dirty="0"/>
              <a:t>- это методика обучения, которая развивает способность мыслить образами, учит методам запоминания информации, способствует развитию воображения.</a:t>
            </a:r>
          </a:p>
          <a:p>
            <a:pPr algn="just"/>
            <a:r>
              <a:rPr lang="ru-RU" sz="2000" dirty="0" smtClean="0"/>
              <a:t>Эйдетика </a:t>
            </a:r>
            <a:r>
              <a:rPr lang="ru-RU" sz="2000" dirty="0"/>
              <a:t>- это характер памяти, основанный преимущественно на зрительные впечатления, позволяющий удерживать и воспроизводить живой образ, воспринятого раннего явления или предмета.</a:t>
            </a:r>
          </a:p>
          <a:p>
            <a:pPr algn="just"/>
            <a:r>
              <a:rPr lang="en-US" sz="2000" dirty="0" smtClean="0"/>
              <a:t> </a:t>
            </a:r>
            <a:r>
              <a:rPr lang="ru-RU" sz="2000" dirty="0"/>
              <a:t>«эйдетизм» - разновидность образной памяти, которая является естественной, удобной, да и просто необходимой способностью очень ярко представлять себе предмет, которого нет в поле нашего восприятия.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4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Применяя в работе методику эйдетики, мы развиваем: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451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Надо ли развивать одаренного ребенка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500" dirty="0" smtClean="0"/>
              <a:t>   А</a:t>
            </a:r>
            <a:r>
              <a:rPr lang="ru-RU" sz="3500" dirty="0"/>
              <a:t> что же по поводу одаренных детей говорят современные исследователи? Большинство из них рекомендуют поддерживать гармоничное развитие личности. Иными словами, если вы видите, что ваш трех-четырехлетний ребенок проявляет явные способности в какой-то одной области, оставьте пока эту область в покое и займитесь всеми остальными, где его успехи не так очевидны.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500" dirty="0" smtClean="0"/>
              <a:t>    Представьте </a:t>
            </a:r>
            <a:r>
              <a:rPr lang="ru-RU" sz="3500" dirty="0"/>
              <a:t>себе, что ваш ребенок — это дом. Не трогайте те окна, которые сами открылись, и займитесь теми, которые еще закрыты. Например, если у трехлетнего малыша абсолютный музыкальный слух, но он почти не рисует и слабоват физически, предоставьте ему достаточное количество музыкальных инструментов (трещотки, свистки, дудочки, барабаны, колокольчики, "поющий ветер" и т.д.) и возможность слушать самую разную музыку, а потом пристройте его куда-нибудь на физкультуру и на занятия в изостудию. Опытный педагог и хорошая компания могут значительно стимулировать его интерес к рисованию. Даже если в будущем он станет музыкантом, хорошая физическая форма, а также умение "смотреть и видеть" ему очень пригодятся.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Игры основанные на методах эйдетики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1"/>
            <a:ext cx="7560840" cy="34849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Все </a:t>
            </a:r>
            <a:r>
              <a:rPr lang="ru-RU" sz="2000" dirty="0">
                <a:cs typeface="Times New Roman" panose="02020603050405020304" pitchFamily="18" charset="0"/>
              </a:rPr>
              <a:t>обучение должно проходить в игре. Вот как сказал об этом Сухомлинский </a:t>
            </a:r>
            <a:r>
              <a:rPr lang="ru-RU" sz="2000" dirty="0" smtClean="0">
                <a:cs typeface="Times New Roman" panose="02020603050405020304" pitchFamily="18" charset="0"/>
              </a:rPr>
              <a:t>Василий Александрович - </a:t>
            </a:r>
            <a:r>
              <a:rPr lang="ru-RU" sz="2000" dirty="0">
                <a:cs typeface="Times New Roman" panose="02020603050405020304" pitchFamily="18" charset="0"/>
              </a:rPr>
              <a:t>«Присмотримся внимательно, какое место занимает игра в жизни ребенка…Для него игра - это самое серьезное дело. В игре раскрывается перед детьми мир, раскрываются творческие способности личности. Без них нет, и не может быть полноценного умственного развития.</a:t>
            </a: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   Все игры имеют общую задачу - развитие образной памяти, внимания, мышления, воображения и т.д. Игры подобного плана очень нравятся детям, они с удовольствием находят правильные ответы на поставленные вопросы.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7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936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Эйдетика- работа с одаренными детьми </vt:lpstr>
      <vt:lpstr>Презентация PowerPoint</vt:lpstr>
      <vt:lpstr>Презентация PowerPoint</vt:lpstr>
      <vt:lpstr>Презентация PowerPoint</vt:lpstr>
      <vt:lpstr>Немного истории…</vt:lpstr>
      <vt:lpstr>… А теперь наука</vt:lpstr>
      <vt:lpstr>Применяя в работе методику эйдетики, мы развиваем:</vt:lpstr>
      <vt:lpstr>Надо ли развивать одаренного ребенка?</vt:lpstr>
      <vt:lpstr>Игры основанные на методах эйдетики</vt:lpstr>
      <vt:lpstr>Презентация PowerPoint</vt:lpstr>
      <vt:lpstr>Вот попробуйте, какие «рога и копыта» у вас получатся из цифр от 0 до 9. </vt:lpstr>
      <vt:lpstr> </vt:lpstr>
      <vt:lpstr> Запоминание точной информации Этот метод развития эйдетической памяти разделён на приёмы. </vt:lpstr>
      <vt:lpstr>Цепная реакция </vt:lpstr>
      <vt:lpstr>Акровербальная техника </vt:lpstr>
      <vt:lpstr>или вот зашифрованное:</vt:lpstr>
      <vt:lpstr>От теории к практике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Эйдетика</dc:title>
  <dc:creator>Им</dc:creator>
  <cp:lastModifiedBy>Ira</cp:lastModifiedBy>
  <cp:revision>34</cp:revision>
  <dcterms:created xsi:type="dcterms:W3CDTF">2021-03-17T04:21:31Z</dcterms:created>
  <dcterms:modified xsi:type="dcterms:W3CDTF">2021-03-25T00:40:49Z</dcterms:modified>
</cp:coreProperties>
</file>