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833917"/>
      </p:ext>
    </p:extLst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19020"/>
      </p:ext>
    </p:extLst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91889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63074"/>
      </p:ext>
    </p:extLst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675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28682"/>
      </p:ext>
    </p:extLst>
  </p:cSld>
  <p:clrMapOvr>
    <a:masterClrMapping/>
  </p:clrMapOvr>
  <p:transition spd="slow" advTm="5000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88513"/>
      </p:ext>
    </p:extLst>
  </p:cSld>
  <p:clrMapOvr>
    <a:masterClrMapping/>
  </p:clrMapOvr>
  <p:transition spd="slow" advTm="5000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23678"/>
      </p:ext>
    </p:extLst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26653"/>
      </p:ext>
    </p:extLst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414473"/>
      </p:ext>
    </p:extLst>
  </p:cSld>
  <p:clrMapOvr>
    <a:masterClrMapping/>
  </p:clrMapOvr>
  <p:transition spd="slow" advTm="5000">
    <p:push dir="u"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46122"/>
      </p:ext>
    </p:extLst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02795D-6335-4D4C-AE2A-47F662A1A004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33C8C5-A10E-4AB1-ADED-8F19688376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3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392B-0498-41D5-87F0-E561B6A6B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878774"/>
            <a:ext cx="10318418" cy="4614602"/>
          </a:xfrm>
        </p:spPr>
        <p:txBody>
          <a:bodyPr/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класс: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для любимой мамочки!»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B6C15C-F125-43D9-85F6-A262EF149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493376"/>
            <a:ext cx="8045373" cy="1228099"/>
          </a:xfrm>
        </p:spPr>
        <p:txBody>
          <a:bodyPr>
            <a:normAutofit/>
          </a:bodyPr>
          <a:lstStyle/>
          <a:p>
            <a:r>
              <a:rPr lang="ru-RU" dirty="0"/>
              <a:t>Подготовила: </a:t>
            </a:r>
          </a:p>
          <a:p>
            <a:r>
              <a:rPr lang="ru-RU" dirty="0"/>
              <a:t>Слабодчикова Екатерина Андреевна</a:t>
            </a:r>
          </a:p>
          <a:p>
            <a:r>
              <a:rPr lang="ru-RU" dirty="0"/>
              <a:t>Воспитатель МАДОУ Д/С №145 Г.ХАБАРОВСКА</a:t>
            </a:r>
          </a:p>
        </p:txBody>
      </p:sp>
    </p:spTree>
    <p:extLst>
      <p:ext uri="{BB962C8B-B14F-4D97-AF65-F5344CB8AC3E}">
        <p14:creationId xmlns:p14="http://schemas.microsoft.com/office/powerpoint/2010/main" val="3454347587"/>
      </p:ext>
    </p:extLst>
  </p:cSld>
  <p:clrMapOvr>
    <a:masterClrMapping/>
  </p:clrMapOvr>
  <p:transition spd="slow" advTm="5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85BBC7-660C-4B80-BF67-52C635A9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538776" cy="3940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подготовленных шаблонов изготавливаем головку ангела. С помощью клеевого пистолета приклеиваем волосы и ободочек к головке, затем с тыльной стороны головки приклеиваем золотистую петельку. Работаем с клеевым пистолетом очень осторожно, поэтому капельки клея наносим сами. Дети лишь приклеивают полученные ими детали.</a:t>
            </a:r>
          </a:p>
        </p:txBody>
      </p:sp>
      <p:pic>
        <p:nvPicPr>
          <p:cNvPr id="7" name="Рисунок 6" descr="Изображение выглядит как ребенок, человек, стол, сидит&#10;&#10;Описание создано автоматически">
            <a:extLst>
              <a:ext uri="{FF2B5EF4-FFF2-40B4-BE49-F238E27FC236}">
                <a16:creationId xmlns:a16="http://schemas.microsoft.com/office/drawing/2014/main" id="{8A71158E-3B87-4FB8-A1F8-FE873292C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449"/>
          <a:stretch/>
        </p:blipFill>
        <p:spPr>
          <a:xfrm>
            <a:off x="5279472" y="645107"/>
            <a:ext cx="5995465" cy="2716590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ребенок, внутренний, молодой&#10;&#10;Описание создано автоматически">
            <a:extLst>
              <a:ext uri="{FF2B5EF4-FFF2-40B4-BE49-F238E27FC236}">
                <a16:creationId xmlns:a16="http://schemas.microsoft.com/office/drawing/2014/main" id="{212AE4BF-2CA3-4E3D-B90D-0D80D9D4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r="2" b="11649"/>
          <a:stretch/>
        </p:blipFill>
        <p:spPr>
          <a:xfrm>
            <a:off x="5279472" y="3522563"/>
            <a:ext cx="5995465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01658"/>
      </p:ext>
    </p:extLst>
  </p:cSld>
  <p:clrMapOvr>
    <a:masterClrMapping/>
  </p:clrMapOvr>
  <p:transition spd="slow" advTm="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Рисунок 4" descr="Изображение выглядит как человек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46AA1103-100B-4C78-B33A-EE7707ED0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592270"/>
            <a:ext cx="5978273" cy="336277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C93C762-9346-409E-9153-A6E7C327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головку приклеиваем к тельцу ангела.</a:t>
            </a:r>
          </a:p>
        </p:txBody>
      </p:sp>
    </p:spTree>
    <p:extLst>
      <p:ext uri="{BB962C8B-B14F-4D97-AF65-F5344CB8AC3E}">
        <p14:creationId xmlns:p14="http://schemas.microsoft.com/office/powerpoint/2010/main" val="2180929683"/>
      </p:ext>
    </p:extLst>
  </p:cSld>
  <p:clrMapOvr>
    <a:masterClrMapping/>
  </p:clrMapOvr>
  <p:transition spd="slow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Рисунок 4" descr="Изображение выглядит как человек, ребенок, маленький, молодой&#10;&#10;Описание создано автоматически">
            <a:extLst>
              <a:ext uri="{FF2B5EF4-FFF2-40B4-BE49-F238E27FC236}">
                <a16:creationId xmlns:a16="http://schemas.microsoft.com/office/drawing/2014/main" id="{FA08268D-D1A5-4709-9BC9-C2B697DC0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r="9855" b="-2"/>
          <a:stretch/>
        </p:blipFill>
        <p:spPr>
          <a:xfrm>
            <a:off x="1097111" y="643464"/>
            <a:ext cx="5637906" cy="526039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444C3E5-72B2-45B4-BCAE-9B171FEB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есть одна пара крыльев. Эту пару крыльев мы приклеиваем с тыльной стороны к тельцу ангела.</a:t>
            </a:r>
          </a:p>
        </p:txBody>
      </p:sp>
    </p:spTree>
    <p:extLst>
      <p:ext uri="{BB962C8B-B14F-4D97-AF65-F5344CB8AC3E}">
        <p14:creationId xmlns:p14="http://schemas.microsoft.com/office/powerpoint/2010/main" val="4121690463"/>
      </p:ext>
    </p:extLst>
  </p:cSld>
  <p:clrMapOvr>
    <a:masterClrMapping/>
  </p:clrMapOvr>
  <p:transition spd="slow" advTm="5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Рисунок 4" descr="Изображение выглядит как человек, ребенок, внутренний, мальчик&#10;&#10;Описание создано автоматически">
            <a:extLst>
              <a:ext uri="{FF2B5EF4-FFF2-40B4-BE49-F238E27FC236}">
                <a16:creationId xmlns:a16="http://schemas.microsoft.com/office/drawing/2014/main" id="{8A220B50-BC8A-44E8-9594-AFBDE4074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592270"/>
            <a:ext cx="5978273" cy="336277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CB6D728-5422-404D-B7E7-9B4C6CDB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приклеиванию мелких деталей. Это глазки и сердечко. Берем две черные бусинки и приклеиваем их там, где у ангела должны быть глазки. Сердечко приклеиваем в середину тельца нашего ангелочка.</a:t>
            </a:r>
          </a:p>
        </p:txBody>
      </p:sp>
    </p:spTree>
    <p:extLst>
      <p:ext uri="{BB962C8B-B14F-4D97-AF65-F5344CB8AC3E}">
        <p14:creationId xmlns:p14="http://schemas.microsoft.com/office/powerpoint/2010/main" val="3320467265"/>
      </p:ext>
    </p:extLst>
  </p:cSld>
  <p:clrMapOvr>
    <a:masterClrMapping/>
  </p:clrMapOvr>
  <p:transition spd="slow" advTm="5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ребенок, человек, маленький, молодой&#10;&#10;Описание создано автоматически">
            <a:extLst>
              <a:ext uri="{FF2B5EF4-FFF2-40B4-BE49-F238E27FC236}">
                <a16:creationId xmlns:a16="http://schemas.microsoft.com/office/drawing/2014/main" id="{1E03DEEF-21DD-4DA2-BE3B-E4B7812F9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18906"/>
          <a:stretch/>
        </p:blipFill>
        <p:spPr>
          <a:xfrm>
            <a:off x="20" y="10"/>
            <a:ext cx="6577170" cy="3383270"/>
          </a:xfrm>
          <a:custGeom>
            <a:avLst/>
            <a:gdLst>
              <a:gd name="connsiteX0" fmla="*/ 0 w 6577190"/>
              <a:gd name="connsiteY0" fmla="*/ 0 h 3383280"/>
              <a:gd name="connsiteX1" fmla="*/ 6397802 w 6577190"/>
              <a:gd name="connsiteY1" fmla="*/ 0 h 3383280"/>
              <a:gd name="connsiteX2" fmla="*/ 6402565 w 6577190"/>
              <a:gd name="connsiteY2" fmla="*/ 66675 h 3383280"/>
              <a:gd name="connsiteX3" fmla="*/ 6410502 w 6577190"/>
              <a:gd name="connsiteY3" fmla="*/ 122237 h 3383280"/>
              <a:gd name="connsiteX4" fmla="*/ 6420027 w 6577190"/>
              <a:gd name="connsiteY4" fmla="*/ 174625 h 3383280"/>
              <a:gd name="connsiteX5" fmla="*/ 6435902 w 6577190"/>
              <a:gd name="connsiteY5" fmla="*/ 217487 h 3383280"/>
              <a:gd name="connsiteX6" fmla="*/ 6451777 w 6577190"/>
              <a:gd name="connsiteY6" fmla="*/ 260350 h 3383280"/>
              <a:gd name="connsiteX7" fmla="*/ 6470827 w 6577190"/>
              <a:gd name="connsiteY7" fmla="*/ 296862 h 3383280"/>
              <a:gd name="connsiteX8" fmla="*/ 6489877 w 6577190"/>
              <a:gd name="connsiteY8" fmla="*/ 334962 h 3383280"/>
              <a:gd name="connsiteX9" fmla="*/ 6507340 w 6577190"/>
              <a:gd name="connsiteY9" fmla="*/ 369887 h 3383280"/>
              <a:gd name="connsiteX10" fmla="*/ 6524802 w 6577190"/>
              <a:gd name="connsiteY10" fmla="*/ 409575 h 3383280"/>
              <a:gd name="connsiteX11" fmla="*/ 6540677 w 6577190"/>
              <a:gd name="connsiteY11" fmla="*/ 450850 h 3383280"/>
              <a:gd name="connsiteX12" fmla="*/ 6554965 w 6577190"/>
              <a:gd name="connsiteY12" fmla="*/ 496887 h 3383280"/>
              <a:gd name="connsiteX13" fmla="*/ 6566077 w 6577190"/>
              <a:gd name="connsiteY13" fmla="*/ 546100 h 3383280"/>
              <a:gd name="connsiteX14" fmla="*/ 6574015 w 6577190"/>
              <a:gd name="connsiteY14" fmla="*/ 606425 h 3383280"/>
              <a:gd name="connsiteX15" fmla="*/ 6577190 w 6577190"/>
              <a:gd name="connsiteY15" fmla="*/ 673100 h 3383280"/>
              <a:gd name="connsiteX16" fmla="*/ 6574015 w 6577190"/>
              <a:gd name="connsiteY16" fmla="*/ 744537 h 3383280"/>
              <a:gd name="connsiteX17" fmla="*/ 6566077 w 6577190"/>
              <a:gd name="connsiteY17" fmla="*/ 801687 h 3383280"/>
              <a:gd name="connsiteX18" fmla="*/ 6554965 w 6577190"/>
              <a:gd name="connsiteY18" fmla="*/ 854075 h 3383280"/>
              <a:gd name="connsiteX19" fmla="*/ 6540677 w 6577190"/>
              <a:gd name="connsiteY19" fmla="*/ 901700 h 3383280"/>
              <a:gd name="connsiteX20" fmla="*/ 6524802 w 6577190"/>
              <a:gd name="connsiteY20" fmla="*/ 942975 h 3383280"/>
              <a:gd name="connsiteX21" fmla="*/ 6505752 w 6577190"/>
              <a:gd name="connsiteY21" fmla="*/ 981075 h 3383280"/>
              <a:gd name="connsiteX22" fmla="*/ 6486702 w 6577190"/>
              <a:gd name="connsiteY22" fmla="*/ 1017587 h 3383280"/>
              <a:gd name="connsiteX23" fmla="*/ 6467652 w 6577190"/>
              <a:gd name="connsiteY23" fmla="*/ 1055687 h 3383280"/>
              <a:gd name="connsiteX24" fmla="*/ 6450190 w 6577190"/>
              <a:gd name="connsiteY24" fmla="*/ 1095375 h 3383280"/>
              <a:gd name="connsiteX25" fmla="*/ 6432727 w 6577190"/>
              <a:gd name="connsiteY25" fmla="*/ 1136650 h 3383280"/>
              <a:gd name="connsiteX26" fmla="*/ 6418440 w 6577190"/>
              <a:gd name="connsiteY26" fmla="*/ 1182687 h 3383280"/>
              <a:gd name="connsiteX27" fmla="*/ 6408915 w 6577190"/>
              <a:gd name="connsiteY27" fmla="*/ 1235075 h 3383280"/>
              <a:gd name="connsiteX28" fmla="*/ 6399390 w 6577190"/>
              <a:gd name="connsiteY28" fmla="*/ 1295400 h 3383280"/>
              <a:gd name="connsiteX29" fmla="*/ 6397802 w 6577190"/>
              <a:gd name="connsiteY29" fmla="*/ 1363662 h 3383280"/>
              <a:gd name="connsiteX30" fmla="*/ 6399390 w 6577190"/>
              <a:gd name="connsiteY30" fmla="*/ 1431925 h 3383280"/>
              <a:gd name="connsiteX31" fmla="*/ 6408915 w 6577190"/>
              <a:gd name="connsiteY31" fmla="*/ 1492250 h 3383280"/>
              <a:gd name="connsiteX32" fmla="*/ 6418440 w 6577190"/>
              <a:gd name="connsiteY32" fmla="*/ 1544637 h 3383280"/>
              <a:gd name="connsiteX33" fmla="*/ 6432727 w 6577190"/>
              <a:gd name="connsiteY33" fmla="*/ 1589087 h 3383280"/>
              <a:gd name="connsiteX34" fmla="*/ 6450190 w 6577190"/>
              <a:gd name="connsiteY34" fmla="*/ 1631950 h 3383280"/>
              <a:gd name="connsiteX35" fmla="*/ 6467652 w 6577190"/>
              <a:gd name="connsiteY35" fmla="*/ 1671637 h 3383280"/>
              <a:gd name="connsiteX36" fmla="*/ 6486702 w 6577190"/>
              <a:gd name="connsiteY36" fmla="*/ 1708150 h 3383280"/>
              <a:gd name="connsiteX37" fmla="*/ 6505752 w 6577190"/>
              <a:gd name="connsiteY37" fmla="*/ 1743075 h 3383280"/>
              <a:gd name="connsiteX38" fmla="*/ 6524802 w 6577190"/>
              <a:gd name="connsiteY38" fmla="*/ 1782762 h 3383280"/>
              <a:gd name="connsiteX39" fmla="*/ 6540677 w 6577190"/>
              <a:gd name="connsiteY39" fmla="*/ 1824037 h 3383280"/>
              <a:gd name="connsiteX40" fmla="*/ 6554965 w 6577190"/>
              <a:gd name="connsiteY40" fmla="*/ 1870075 h 3383280"/>
              <a:gd name="connsiteX41" fmla="*/ 6566077 w 6577190"/>
              <a:gd name="connsiteY41" fmla="*/ 1922462 h 3383280"/>
              <a:gd name="connsiteX42" fmla="*/ 6574015 w 6577190"/>
              <a:gd name="connsiteY42" fmla="*/ 1982787 h 3383280"/>
              <a:gd name="connsiteX43" fmla="*/ 6577190 w 6577190"/>
              <a:gd name="connsiteY43" fmla="*/ 2051050 h 3383280"/>
              <a:gd name="connsiteX44" fmla="*/ 6574015 w 6577190"/>
              <a:gd name="connsiteY44" fmla="*/ 2119312 h 3383280"/>
              <a:gd name="connsiteX45" fmla="*/ 6566077 w 6577190"/>
              <a:gd name="connsiteY45" fmla="*/ 2179637 h 3383280"/>
              <a:gd name="connsiteX46" fmla="*/ 6554965 w 6577190"/>
              <a:gd name="connsiteY46" fmla="*/ 2232025 h 3383280"/>
              <a:gd name="connsiteX47" fmla="*/ 6540677 w 6577190"/>
              <a:gd name="connsiteY47" fmla="*/ 2278062 h 3383280"/>
              <a:gd name="connsiteX48" fmla="*/ 6524802 w 6577190"/>
              <a:gd name="connsiteY48" fmla="*/ 2319337 h 3383280"/>
              <a:gd name="connsiteX49" fmla="*/ 6505752 w 6577190"/>
              <a:gd name="connsiteY49" fmla="*/ 2359025 h 3383280"/>
              <a:gd name="connsiteX50" fmla="*/ 6486702 w 6577190"/>
              <a:gd name="connsiteY50" fmla="*/ 2395537 h 3383280"/>
              <a:gd name="connsiteX51" fmla="*/ 6467652 w 6577190"/>
              <a:gd name="connsiteY51" fmla="*/ 2433637 h 3383280"/>
              <a:gd name="connsiteX52" fmla="*/ 6450190 w 6577190"/>
              <a:gd name="connsiteY52" fmla="*/ 2471737 h 3383280"/>
              <a:gd name="connsiteX53" fmla="*/ 6432727 w 6577190"/>
              <a:gd name="connsiteY53" fmla="*/ 2513012 h 3383280"/>
              <a:gd name="connsiteX54" fmla="*/ 6418440 w 6577190"/>
              <a:gd name="connsiteY54" fmla="*/ 2560637 h 3383280"/>
              <a:gd name="connsiteX55" fmla="*/ 6408915 w 6577190"/>
              <a:gd name="connsiteY55" fmla="*/ 2613025 h 3383280"/>
              <a:gd name="connsiteX56" fmla="*/ 6399390 w 6577190"/>
              <a:gd name="connsiteY56" fmla="*/ 2671762 h 3383280"/>
              <a:gd name="connsiteX57" fmla="*/ 6397802 w 6577190"/>
              <a:gd name="connsiteY57" fmla="*/ 2741612 h 3383280"/>
              <a:gd name="connsiteX58" fmla="*/ 6399390 w 6577190"/>
              <a:gd name="connsiteY58" fmla="*/ 2809875 h 3383280"/>
              <a:gd name="connsiteX59" fmla="*/ 6408915 w 6577190"/>
              <a:gd name="connsiteY59" fmla="*/ 2868612 h 3383280"/>
              <a:gd name="connsiteX60" fmla="*/ 6418440 w 6577190"/>
              <a:gd name="connsiteY60" fmla="*/ 2922587 h 3383280"/>
              <a:gd name="connsiteX61" fmla="*/ 6432727 w 6577190"/>
              <a:gd name="connsiteY61" fmla="*/ 2967037 h 3383280"/>
              <a:gd name="connsiteX62" fmla="*/ 6450190 w 6577190"/>
              <a:gd name="connsiteY62" fmla="*/ 3009900 h 3383280"/>
              <a:gd name="connsiteX63" fmla="*/ 6467652 w 6577190"/>
              <a:gd name="connsiteY63" fmla="*/ 3046412 h 3383280"/>
              <a:gd name="connsiteX64" fmla="*/ 6486702 w 6577190"/>
              <a:gd name="connsiteY64" fmla="*/ 3084512 h 3383280"/>
              <a:gd name="connsiteX65" fmla="*/ 6505752 w 6577190"/>
              <a:gd name="connsiteY65" fmla="*/ 3121025 h 3383280"/>
              <a:gd name="connsiteX66" fmla="*/ 6524802 w 6577190"/>
              <a:gd name="connsiteY66" fmla="*/ 3160712 h 3383280"/>
              <a:gd name="connsiteX67" fmla="*/ 6540677 w 6577190"/>
              <a:gd name="connsiteY67" fmla="*/ 3201987 h 3383280"/>
              <a:gd name="connsiteX68" fmla="*/ 6554965 w 6577190"/>
              <a:gd name="connsiteY68" fmla="*/ 3248025 h 3383280"/>
              <a:gd name="connsiteX69" fmla="*/ 6566077 w 6577190"/>
              <a:gd name="connsiteY69" fmla="*/ 3300412 h 3383280"/>
              <a:gd name="connsiteX70" fmla="*/ 6574015 w 6577190"/>
              <a:gd name="connsiteY70" fmla="*/ 3360737 h 3383280"/>
              <a:gd name="connsiteX71" fmla="*/ 6575089 w 6577190"/>
              <a:gd name="connsiteY71" fmla="*/ 3383280 h 3383280"/>
              <a:gd name="connsiteX72" fmla="*/ 0 w 6577190"/>
              <a:gd name="connsiteY72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внутренний, ребенок, маленький, молодой&#10;&#10;Описание создано автоматически">
            <a:extLst>
              <a:ext uri="{FF2B5EF4-FFF2-40B4-BE49-F238E27FC236}">
                <a16:creationId xmlns:a16="http://schemas.microsoft.com/office/drawing/2014/main" id="{C1ED88A6-8351-41A7-8B09-FE5B992C9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>
          <a:xfrm>
            <a:off x="20" y="3474720"/>
            <a:ext cx="6577170" cy="3383280"/>
          </a:xfrm>
          <a:custGeom>
            <a:avLst/>
            <a:gdLst>
              <a:gd name="connsiteX0" fmla="*/ 0 w 6577190"/>
              <a:gd name="connsiteY0" fmla="*/ 0 h 3383280"/>
              <a:gd name="connsiteX1" fmla="*/ 6575040 w 6577190"/>
              <a:gd name="connsiteY1" fmla="*/ 0 h 3383280"/>
              <a:gd name="connsiteX2" fmla="*/ 6574015 w 6577190"/>
              <a:gd name="connsiteY2" fmla="*/ 22542 h 3383280"/>
              <a:gd name="connsiteX3" fmla="*/ 6566077 w 6577190"/>
              <a:gd name="connsiteY3" fmla="*/ 82867 h 3383280"/>
              <a:gd name="connsiteX4" fmla="*/ 6554965 w 6577190"/>
              <a:gd name="connsiteY4" fmla="*/ 135255 h 3383280"/>
              <a:gd name="connsiteX5" fmla="*/ 6540677 w 6577190"/>
              <a:gd name="connsiteY5" fmla="*/ 181292 h 3383280"/>
              <a:gd name="connsiteX6" fmla="*/ 6524802 w 6577190"/>
              <a:gd name="connsiteY6" fmla="*/ 222567 h 3383280"/>
              <a:gd name="connsiteX7" fmla="*/ 6505752 w 6577190"/>
              <a:gd name="connsiteY7" fmla="*/ 262255 h 3383280"/>
              <a:gd name="connsiteX8" fmla="*/ 6467652 w 6577190"/>
              <a:gd name="connsiteY8" fmla="*/ 336867 h 3383280"/>
              <a:gd name="connsiteX9" fmla="*/ 6450190 w 6577190"/>
              <a:gd name="connsiteY9" fmla="*/ 373380 h 3383280"/>
              <a:gd name="connsiteX10" fmla="*/ 6432727 w 6577190"/>
              <a:gd name="connsiteY10" fmla="*/ 416242 h 3383280"/>
              <a:gd name="connsiteX11" fmla="*/ 6418440 w 6577190"/>
              <a:gd name="connsiteY11" fmla="*/ 460692 h 3383280"/>
              <a:gd name="connsiteX12" fmla="*/ 6408915 w 6577190"/>
              <a:gd name="connsiteY12" fmla="*/ 513080 h 3383280"/>
              <a:gd name="connsiteX13" fmla="*/ 6399390 w 6577190"/>
              <a:gd name="connsiteY13" fmla="*/ 573405 h 3383280"/>
              <a:gd name="connsiteX14" fmla="*/ 6397802 w 6577190"/>
              <a:gd name="connsiteY14" fmla="*/ 641667 h 3383280"/>
              <a:gd name="connsiteX15" fmla="*/ 6399390 w 6577190"/>
              <a:gd name="connsiteY15" fmla="*/ 711517 h 3383280"/>
              <a:gd name="connsiteX16" fmla="*/ 6408915 w 6577190"/>
              <a:gd name="connsiteY16" fmla="*/ 770255 h 3383280"/>
              <a:gd name="connsiteX17" fmla="*/ 6418440 w 6577190"/>
              <a:gd name="connsiteY17" fmla="*/ 822642 h 3383280"/>
              <a:gd name="connsiteX18" fmla="*/ 6432727 w 6577190"/>
              <a:gd name="connsiteY18" fmla="*/ 868680 h 3383280"/>
              <a:gd name="connsiteX19" fmla="*/ 6450190 w 6577190"/>
              <a:gd name="connsiteY19" fmla="*/ 911542 h 3383280"/>
              <a:gd name="connsiteX20" fmla="*/ 6467652 w 6577190"/>
              <a:gd name="connsiteY20" fmla="*/ 949642 h 3383280"/>
              <a:gd name="connsiteX21" fmla="*/ 6505752 w 6577190"/>
              <a:gd name="connsiteY21" fmla="*/ 1024255 h 3383280"/>
              <a:gd name="connsiteX22" fmla="*/ 6524802 w 6577190"/>
              <a:gd name="connsiteY22" fmla="*/ 1062355 h 3383280"/>
              <a:gd name="connsiteX23" fmla="*/ 6540677 w 6577190"/>
              <a:gd name="connsiteY23" fmla="*/ 1105217 h 3383280"/>
              <a:gd name="connsiteX24" fmla="*/ 6554965 w 6577190"/>
              <a:gd name="connsiteY24" fmla="*/ 1151255 h 3383280"/>
              <a:gd name="connsiteX25" fmla="*/ 6566077 w 6577190"/>
              <a:gd name="connsiteY25" fmla="*/ 1203642 h 3383280"/>
              <a:gd name="connsiteX26" fmla="*/ 6574015 w 6577190"/>
              <a:gd name="connsiteY26" fmla="*/ 1263967 h 3383280"/>
              <a:gd name="connsiteX27" fmla="*/ 6577190 w 6577190"/>
              <a:gd name="connsiteY27" fmla="*/ 1332230 h 3383280"/>
              <a:gd name="connsiteX28" fmla="*/ 6574015 w 6577190"/>
              <a:gd name="connsiteY28" fmla="*/ 1400492 h 3383280"/>
              <a:gd name="connsiteX29" fmla="*/ 6566077 w 6577190"/>
              <a:gd name="connsiteY29" fmla="*/ 1460817 h 3383280"/>
              <a:gd name="connsiteX30" fmla="*/ 6554965 w 6577190"/>
              <a:gd name="connsiteY30" fmla="*/ 1513205 h 3383280"/>
              <a:gd name="connsiteX31" fmla="*/ 6540677 w 6577190"/>
              <a:gd name="connsiteY31" fmla="*/ 1559242 h 3383280"/>
              <a:gd name="connsiteX32" fmla="*/ 6524802 w 6577190"/>
              <a:gd name="connsiteY32" fmla="*/ 1600517 h 3383280"/>
              <a:gd name="connsiteX33" fmla="*/ 6505752 w 6577190"/>
              <a:gd name="connsiteY33" fmla="*/ 1640205 h 3383280"/>
              <a:gd name="connsiteX34" fmla="*/ 6486702 w 6577190"/>
              <a:gd name="connsiteY34" fmla="*/ 1675130 h 3383280"/>
              <a:gd name="connsiteX35" fmla="*/ 6467652 w 6577190"/>
              <a:gd name="connsiteY35" fmla="*/ 1711642 h 3383280"/>
              <a:gd name="connsiteX36" fmla="*/ 6450190 w 6577190"/>
              <a:gd name="connsiteY36" fmla="*/ 1751330 h 3383280"/>
              <a:gd name="connsiteX37" fmla="*/ 6432727 w 6577190"/>
              <a:gd name="connsiteY37" fmla="*/ 1794192 h 3383280"/>
              <a:gd name="connsiteX38" fmla="*/ 6418440 w 6577190"/>
              <a:gd name="connsiteY38" fmla="*/ 1838642 h 3383280"/>
              <a:gd name="connsiteX39" fmla="*/ 6408915 w 6577190"/>
              <a:gd name="connsiteY39" fmla="*/ 1891030 h 3383280"/>
              <a:gd name="connsiteX40" fmla="*/ 6399390 w 6577190"/>
              <a:gd name="connsiteY40" fmla="*/ 1951355 h 3383280"/>
              <a:gd name="connsiteX41" fmla="*/ 6397802 w 6577190"/>
              <a:gd name="connsiteY41" fmla="*/ 2019617 h 3383280"/>
              <a:gd name="connsiteX42" fmla="*/ 6399390 w 6577190"/>
              <a:gd name="connsiteY42" fmla="*/ 2087880 h 3383280"/>
              <a:gd name="connsiteX43" fmla="*/ 6408915 w 6577190"/>
              <a:gd name="connsiteY43" fmla="*/ 2148205 h 3383280"/>
              <a:gd name="connsiteX44" fmla="*/ 6418440 w 6577190"/>
              <a:gd name="connsiteY44" fmla="*/ 2200592 h 3383280"/>
              <a:gd name="connsiteX45" fmla="*/ 6432727 w 6577190"/>
              <a:gd name="connsiteY45" fmla="*/ 2246630 h 3383280"/>
              <a:gd name="connsiteX46" fmla="*/ 6450190 w 6577190"/>
              <a:gd name="connsiteY46" fmla="*/ 2287905 h 3383280"/>
              <a:gd name="connsiteX47" fmla="*/ 6467652 w 6577190"/>
              <a:gd name="connsiteY47" fmla="*/ 2327592 h 3383280"/>
              <a:gd name="connsiteX48" fmla="*/ 6486702 w 6577190"/>
              <a:gd name="connsiteY48" fmla="*/ 2365692 h 3383280"/>
              <a:gd name="connsiteX49" fmla="*/ 6505752 w 6577190"/>
              <a:gd name="connsiteY49" fmla="*/ 2402205 h 3383280"/>
              <a:gd name="connsiteX50" fmla="*/ 6524802 w 6577190"/>
              <a:gd name="connsiteY50" fmla="*/ 2440305 h 3383280"/>
              <a:gd name="connsiteX51" fmla="*/ 6540677 w 6577190"/>
              <a:gd name="connsiteY51" fmla="*/ 2481580 h 3383280"/>
              <a:gd name="connsiteX52" fmla="*/ 6554965 w 6577190"/>
              <a:gd name="connsiteY52" fmla="*/ 2529205 h 3383280"/>
              <a:gd name="connsiteX53" fmla="*/ 6566077 w 6577190"/>
              <a:gd name="connsiteY53" fmla="*/ 2581592 h 3383280"/>
              <a:gd name="connsiteX54" fmla="*/ 6574015 w 6577190"/>
              <a:gd name="connsiteY54" fmla="*/ 2638742 h 3383280"/>
              <a:gd name="connsiteX55" fmla="*/ 6577190 w 6577190"/>
              <a:gd name="connsiteY55" fmla="*/ 2708592 h 3383280"/>
              <a:gd name="connsiteX56" fmla="*/ 6574015 w 6577190"/>
              <a:gd name="connsiteY56" fmla="*/ 2776855 h 3383280"/>
              <a:gd name="connsiteX57" fmla="*/ 6566077 w 6577190"/>
              <a:gd name="connsiteY57" fmla="*/ 2837180 h 3383280"/>
              <a:gd name="connsiteX58" fmla="*/ 6554965 w 6577190"/>
              <a:gd name="connsiteY58" fmla="*/ 2886392 h 3383280"/>
              <a:gd name="connsiteX59" fmla="*/ 6540677 w 6577190"/>
              <a:gd name="connsiteY59" fmla="*/ 2932430 h 3383280"/>
              <a:gd name="connsiteX60" fmla="*/ 6524802 w 6577190"/>
              <a:gd name="connsiteY60" fmla="*/ 2973705 h 3383280"/>
              <a:gd name="connsiteX61" fmla="*/ 6507340 w 6577190"/>
              <a:gd name="connsiteY61" fmla="*/ 3013392 h 3383280"/>
              <a:gd name="connsiteX62" fmla="*/ 6489877 w 6577190"/>
              <a:gd name="connsiteY62" fmla="*/ 3048317 h 3383280"/>
              <a:gd name="connsiteX63" fmla="*/ 6470827 w 6577190"/>
              <a:gd name="connsiteY63" fmla="*/ 3086417 h 3383280"/>
              <a:gd name="connsiteX64" fmla="*/ 6451777 w 6577190"/>
              <a:gd name="connsiteY64" fmla="*/ 3122930 h 3383280"/>
              <a:gd name="connsiteX65" fmla="*/ 6435902 w 6577190"/>
              <a:gd name="connsiteY65" fmla="*/ 3165792 h 3383280"/>
              <a:gd name="connsiteX66" fmla="*/ 6420027 w 6577190"/>
              <a:gd name="connsiteY66" fmla="*/ 3208655 h 3383280"/>
              <a:gd name="connsiteX67" fmla="*/ 6410502 w 6577190"/>
              <a:gd name="connsiteY67" fmla="*/ 3261042 h 3383280"/>
              <a:gd name="connsiteX68" fmla="*/ 6402565 w 6577190"/>
              <a:gd name="connsiteY68" fmla="*/ 3316605 h 3383280"/>
              <a:gd name="connsiteX69" fmla="*/ 6397802 w 6577190"/>
              <a:gd name="connsiteY69" fmla="*/ 3383280 h 3383280"/>
              <a:gd name="connsiteX70" fmla="*/ 0 w 6577190"/>
              <a:gd name="connsiteY70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7D40452-7814-479D-839E-66564C2B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913" y="2460171"/>
            <a:ext cx="4604657" cy="3626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остались розовые бусинки. Загадываем желания и украшаем этими бусинками нашего милого ангелочка.</a:t>
            </a:r>
          </a:p>
        </p:txBody>
      </p:sp>
    </p:spTree>
    <p:extLst>
      <p:ext uri="{BB962C8B-B14F-4D97-AF65-F5344CB8AC3E}">
        <p14:creationId xmlns:p14="http://schemas.microsoft.com/office/powerpoint/2010/main" val="256725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4FDE3B-34B9-4890-B671-E194FCBA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538776" cy="3940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милый и симпатичный ангелочек у нас получился. Мамочка будет очень рада.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E248D2-2111-40C2-AA5C-54B44A642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449"/>
          <a:stretch/>
        </p:blipFill>
        <p:spPr>
          <a:xfrm>
            <a:off x="5279472" y="645107"/>
            <a:ext cx="5995465" cy="27165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ебенок, человек, мальчик, маленький&#10;&#10;Описание создано автоматически">
            <a:extLst>
              <a:ext uri="{FF2B5EF4-FFF2-40B4-BE49-F238E27FC236}">
                <a16:creationId xmlns:a16="http://schemas.microsoft.com/office/drawing/2014/main" id="{19B026BD-0EC9-4584-A220-05B7F2FE3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449"/>
          <a:stretch/>
        </p:blipFill>
        <p:spPr>
          <a:xfrm>
            <a:off x="5279472" y="3522563"/>
            <a:ext cx="5995465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856"/>
      </p:ext>
    </p:extLst>
  </p:cSld>
  <p:clrMapOvr>
    <a:masterClrMapping/>
  </p:clrMapOvr>
  <p:transition spd="slow" advTm="5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2355-CBB7-4791-AA99-9978F965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идею мастер-класса помощь в его организации спасибо нашим мамам: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Лилии и Волчек Маргарите. И с  праздником мам Вас всех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!!!!!!!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ребенок, внутренний, человек, маленький&#10;&#10;Описание создано автоматически">
            <a:extLst>
              <a:ext uri="{FF2B5EF4-FFF2-40B4-BE49-F238E27FC236}">
                <a16:creationId xmlns:a16="http://schemas.microsoft.com/office/drawing/2014/main" id="{BA714DE6-59DB-4F70-9581-63888CFA1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3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2168"/>
      </p:ext>
    </p:extLst>
  </p:cSld>
  <p:clrMapOvr>
    <a:masterClrMapping/>
  </p:clrMapOvr>
  <p:transition spd="slow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CF6E3-2C7C-4358-A6B3-E615F1DA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ru-RU" sz="440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D84CC-C24C-4078-804D-829F6CB9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уважительного отношения к маме, умения выразить свою любовь к ней словами и действиями, желание сделать ей приятный сюрприз, порадовать маму.</a:t>
            </a:r>
          </a:p>
        </p:txBody>
      </p:sp>
    </p:spTree>
    <p:extLst>
      <p:ext uri="{BB962C8B-B14F-4D97-AF65-F5344CB8AC3E}">
        <p14:creationId xmlns:p14="http://schemas.microsoft.com/office/powerpoint/2010/main" val="1923834544"/>
      </p:ext>
    </p:extLst>
  </p:cSld>
  <p:clrMapOvr>
    <a:masterClrMapping/>
  </p:clrMapOvr>
  <p:transition spd="slow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DCFB1-E6B1-404E-B0C0-C132F402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6AE1B-E76D-49F6-A853-26852F63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28451"/>
            <a:ext cx="10178322" cy="53471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самому близкому человеку в жизни – маме, чувство уважения, стремление порадовать подарком;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воспитывать доброжелательное отношение к сверстникам, взаимопомощь.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выполнять работу в определенной последовательности.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правильную позу ( во время работы не горбиться, не наклоняться низко).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музыкальные впечатления детей.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использовать в речи наиболее употребительные прилагательные; закрепить умение отвечать на вопросы.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согласовывать слова в предложении; пополнять и активизировать словарь детей на основе углубления детей знаний о празднике «День Матери».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изобразительному творчеству, сенсорные умения: координацию руки и глаз при рисовании рисом, мелкую моторику рук, самостоятельность.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8600"/>
      </p:ext>
    </p:extLst>
  </p:cSld>
  <p:clrMapOvr>
    <a:masterClrMapping/>
  </p:clrMapOvr>
  <p:transition spd="slow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660A-9ECF-418F-9B6D-DA12DE3A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231506"/>
            <a:ext cx="6461812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spc="800"/>
              <a:t>Виды детской деятельности:</a:t>
            </a:r>
            <a:endParaRPr lang="en-US" sz="4800" spc="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9690D-ECE8-4B39-9F65-C5BC793B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75" y="1231506"/>
            <a:ext cx="3573268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b="1" cap="all" spc="400" dirty="0">
                <a:solidFill>
                  <a:schemeClr val="tx2"/>
                </a:solidFill>
              </a:rPr>
              <a:t> </a:t>
            </a:r>
            <a:r>
              <a:rPr lang="en-US" b="1" cap="all" spc="400" dirty="0" err="1">
                <a:solidFill>
                  <a:schemeClr val="tx2"/>
                </a:solidFill>
              </a:rPr>
              <a:t>познавательная</a:t>
            </a:r>
            <a:r>
              <a:rPr lang="en-US" b="1" cap="all" spc="400" dirty="0">
                <a:solidFill>
                  <a:schemeClr val="tx2"/>
                </a:solidFill>
              </a:rPr>
              <a:t>, </a:t>
            </a:r>
            <a:r>
              <a:rPr lang="en-US" b="1" cap="all" spc="400" dirty="0" err="1">
                <a:solidFill>
                  <a:schemeClr val="tx2"/>
                </a:solidFill>
              </a:rPr>
              <a:t>игровая</a:t>
            </a:r>
            <a:r>
              <a:rPr lang="en-US" b="1" cap="all" spc="400" dirty="0">
                <a:solidFill>
                  <a:schemeClr val="tx2"/>
                </a:solidFill>
              </a:rPr>
              <a:t>, </a:t>
            </a:r>
            <a:r>
              <a:rPr lang="en-US" b="1" cap="all" spc="400" dirty="0" err="1">
                <a:solidFill>
                  <a:schemeClr val="tx2"/>
                </a:solidFill>
              </a:rPr>
              <a:t>коммуникативная</a:t>
            </a:r>
            <a:r>
              <a:rPr lang="en-US" b="1" cap="all" spc="400" dirty="0">
                <a:solidFill>
                  <a:schemeClr val="tx2"/>
                </a:solidFill>
              </a:rPr>
              <a:t>, </a:t>
            </a:r>
            <a:r>
              <a:rPr lang="en-US" b="1" cap="all" spc="400" dirty="0" err="1">
                <a:solidFill>
                  <a:schemeClr val="tx2"/>
                </a:solidFill>
              </a:rPr>
              <a:t>продуктивная</a:t>
            </a:r>
            <a:r>
              <a:rPr lang="en-US" b="1" cap="all" spc="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47639"/>
      </p:ext>
    </p:extLst>
  </p:cSld>
  <p:clrMapOvr>
    <a:masterClrMapping/>
  </p:clrMapOvr>
  <p:transition spd="slow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DBDCB-B761-4864-B97A-65DD3BEE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ru-RU" sz="3400" b="1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методы и приёмы:</a:t>
            </a:r>
            <a:endParaRPr lang="ru-RU" sz="3400">
              <a:solidFill>
                <a:srgbClr val="2A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1C823-1744-404C-892F-3F821194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(пальчиковая гимнастика, работа с фетром), наглядные (рассматривание и показ), словесные (беседа).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9898"/>
      </p:ext>
    </p:extLst>
  </p:cSld>
  <p:clrMapOvr>
    <a:masterClrMapping/>
  </p:clrMapOvr>
  <p:transition spd="slow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A4C6-0922-4F62-999E-19A5B9D8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ru-RU" sz="19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endParaRPr lang="ru-RU" sz="19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4C4360-21DA-4B67-AF77-530CB99A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592270"/>
            <a:ext cx="5978273" cy="336277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568A9C5-0CC9-4ED0-89EB-EF2A1ACF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 о маме, рассматривание фотографий мам, беседа с детьми на тему «Как зовут твою маму, чем она занимается?», сюжетно-ролевые игры «Семья», «Моя мама работает..», подготовка шаблонов для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728643187"/>
      </p:ext>
    </p:extLst>
  </p:cSld>
  <p:clrMapOvr>
    <a:masterClrMapping/>
  </p:clrMapOvr>
  <p:transition spd="slow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ребенок, внутренний, спальня&#10;&#10;Описание создано автоматически">
            <a:extLst>
              <a:ext uri="{FF2B5EF4-FFF2-40B4-BE49-F238E27FC236}">
                <a16:creationId xmlns:a16="http://schemas.microsoft.com/office/drawing/2014/main" id="{CAF8D507-4BE9-43A9-9D39-084368D2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r="8707" b="-3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47F8A8B8-9430-4684-AA47-456455FF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C482-175A-4872-90C7-A4FCBE3B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F7C4E-A1F5-44AD-9883-2CE9141E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предварительно шаблоны из фетра, клеевые пистолеты, бусинки для глаз и для украшения ангелочка, золотистая нить для изготовления петельки.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5958616"/>
      </p:ext>
    </p:extLst>
  </p:cSld>
  <p:clrMapOvr>
    <a:masterClrMapping/>
  </p:clrMapOvr>
  <p:transition spd="slow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48E3-06A9-439E-A770-2D6C3B77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ru-RU" sz="3700" b="1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(целевые ориентиры):</a:t>
            </a:r>
            <a:endParaRPr lang="ru-RU" sz="3700">
              <a:solidFill>
                <a:srgbClr val="2A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62462-99F6-4F0E-A96B-5AFB92D3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овладевает основными культурными средствами, способами деятельности, проявляет инициативу и самостоятельность в разных видах деятельности – игре, общении, в изобразительной деятельности. Ребёнок достаточно хорошо владеет устной речью, может выражать свои мысли и желания.</a:t>
            </a:r>
          </a:p>
          <a:p>
            <a:pPr marL="0" indent="0">
              <a:buNone/>
            </a:pPr>
            <a:br>
              <a:rPr lang="ru-RU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072142"/>
      </p:ext>
    </p:extLst>
  </p:cSld>
  <p:clrMapOvr>
    <a:masterClrMapping/>
  </p:clrMapOvr>
  <p:transition spd="slow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335B4-1D5F-4457-B520-45A4ED86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ru-RU" sz="3700"/>
              <a:t>ЭТАПЫ МАСТЕР КЛАССА: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D1BE8-9C13-42F7-A595-70897F731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одной фетровой игрушки нам необходимо по одной детали туловища, головки, одна пара крыльев, ободочек один и один элемент волосиков, одно сердечко, две черные бусинки для глазок и три розовые бусины для украшения нашего ангелочка.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ловек, ребенок, стол, маленький&#10;&#10;Описание создано автоматически">
            <a:extLst>
              <a:ext uri="{FF2B5EF4-FFF2-40B4-BE49-F238E27FC236}">
                <a16:creationId xmlns:a16="http://schemas.microsoft.com/office/drawing/2014/main" id="{6B2316B1-F779-4820-AD59-B7D1CAAC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72" y="1193831"/>
            <a:ext cx="5995465" cy="44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78719"/>
      </p:ext>
    </p:extLst>
  </p:cSld>
  <p:clrMapOvr>
    <a:masterClrMapping/>
  </p:clrMapOvr>
  <p:transition spd="slow" advTm="5000">
    <p:push dir="u"/>
  </p:transition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465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Corbel</vt:lpstr>
      <vt:lpstr>Gill Sans MT</vt:lpstr>
      <vt:lpstr>Impact</vt:lpstr>
      <vt:lpstr>Times New Roman</vt:lpstr>
      <vt:lpstr>Эмблема</vt:lpstr>
      <vt:lpstr>Мастер класс: «Подарок для любимой мамочки!»</vt:lpstr>
      <vt:lpstr>ЦЕЛЬ ЗАНЯТИЯ:</vt:lpstr>
      <vt:lpstr>ЗАДАЧИ:</vt:lpstr>
      <vt:lpstr>Виды детской деятельности:</vt:lpstr>
      <vt:lpstr>Используемые методы и приёмы:</vt:lpstr>
      <vt:lpstr>Предварительная работа:</vt:lpstr>
      <vt:lpstr>ОБОРУДОВАНИЕ:</vt:lpstr>
      <vt:lpstr>Планируемый результат (целевые ориентиры):</vt:lpstr>
      <vt:lpstr>ЭТАПЫ МАСТЕР КЛАССА: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класс: «Подарок для любимой мамочки!»</dc:title>
  <dc:creator>Администратор</dc:creator>
  <cp:lastModifiedBy>Администратор</cp:lastModifiedBy>
  <cp:revision>1</cp:revision>
  <dcterms:created xsi:type="dcterms:W3CDTF">2018-11-18T06:22:38Z</dcterms:created>
  <dcterms:modified xsi:type="dcterms:W3CDTF">2018-11-18T06:26:04Z</dcterms:modified>
</cp:coreProperties>
</file>